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78" r:id="rId2"/>
    <p:sldId id="279" r:id="rId3"/>
    <p:sldId id="257" r:id="rId4"/>
    <p:sldId id="285" r:id="rId5"/>
    <p:sldId id="262" r:id="rId6"/>
    <p:sldId id="284" r:id="rId7"/>
    <p:sldId id="286" r:id="rId8"/>
    <p:sldId id="281" r:id="rId9"/>
    <p:sldId id="282" r:id="rId10"/>
    <p:sldId id="283" r:id="rId11"/>
    <p:sldId id="261" r:id="rId12"/>
    <p:sldId id="287" r:id="rId13"/>
    <p:sldId id="288" r:id="rId14"/>
    <p:sldId id="290" r:id="rId15"/>
    <p:sldId id="313" r:id="rId16"/>
    <p:sldId id="291" r:id="rId17"/>
    <p:sldId id="292" r:id="rId18"/>
    <p:sldId id="293" r:id="rId19"/>
    <p:sldId id="260" r:id="rId20"/>
    <p:sldId id="264" r:id="rId21"/>
    <p:sldId id="314" r:id="rId22"/>
    <p:sldId id="269" r:id="rId23"/>
    <p:sldId id="280"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259" autoAdjust="0"/>
    <p:restoredTop sz="94660"/>
  </p:normalViewPr>
  <p:slideViewPr>
    <p:cSldViewPr snapToGrid="0">
      <p:cViewPr varScale="1">
        <p:scale>
          <a:sx n="82" d="100"/>
          <a:sy n="82" d="100"/>
        </p:scale>
        <p:origin x="96" y="16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2.png>
</file>

<file path=ppt/media/image3.png>
</file>

<file path=ppt/media/image4.jpeg>
</file>

<file path=ppt/media/image5.jp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1007533" y="0"/>
            <a:ext cx="7934348"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8941881"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2611808" y="3428998"/>
            <a:ext cx="5518066" cy="2268559"/>
          </a:xfrm>
        </p:spPr>
        <p:txBody>
          <a:bodyPr anchor="t">
            <a:normAutofit/>
          </a:bodyPr>
          <a:lstStyle>
            <a:lvl1pPr algn="r">
              <a:defRPr sz="6000"/>
            </a:lvl1pPr>
          </a:lstStyle>
          <a:p>
            <a:r>
              <a:rPr lang="en-US"/>
              <a:t>Click to edit Master title style</a:t>
            </a:r>
            <a:endParaRPr lang="en-US" dirty="0"/>
          </a:p>
        </p:txBody>
      </p:sp>
      <p:sp>
        <p:nvSpPr>
          <p:cNvPr id="3" name="Subtitle 2"/>
          <p:cNvSpPr>
            <a:spLocks noGrp="1"/>
          </p:cNvSpPr>
          <p:nvPr>
            <p:ph type="subTitle" idx="1"/>
          </p:nvPr>
        </p:nvSpPr>
        <p:spPr>
          <a:xfrm>
            <a:off x="2772274" y="2268786"/>
            <a:ext cx="5357600" cy="1160213"/>
          </a:xfrm>
        </p:spPr>
        <p:txBody>
          <a:bodyPr tIns="0" anchor="b">
            <a:normAutofit/>
          </a:bodyPr>
          <a:lstStyle>
            <a:lvl1pPr marL="0" indent="0" algn="r">
              <a:buNone/>
              <a:defRPr sz="1800" b="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AB3A824-1A51-4B26-AD58-A6D8E14F6C04}" type="datetimeFigureOut">
              <a:rPr lang="en-US" dirty="0"/>
              <a:t>3/10/2019</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rIns="45720"/>
          <a:lstStyle/>
          <a:p>
            <a:fld id="{6D22F896-40B5-4ADD-8801-0D06FADFA095}" type="slidenum">
              <a:rPr lang="en-US" dirty="0"/>
              <a:t>‹#›</a:t>
            </a:fld>
            <a:endParaRPr lang="en-US" dirty="0"/>
          </a:p>
        </p:txBody>
      </p:sp>
      <p:sp>
        <p:nvSpPr>
          <p:cNvPr id="13" name="TextBox 12"/>
          <p:cNvSpPr txBox="1"/>
          <p:nvPr/>
        </p:nvSpPr>
        <p:spPr>
          <a:xfrm>
            <a:off x="2191282" y="3262852"/>
            <a:ext cx="415636" cy="461665"/>
          </a:xfrm>
          <a:prstGeom prst="rect">
            <a:avLst/>
          </a:prstGeom>
          <a:noFill/>
        </p:spPr>
        <p:txBody>
          <a:bodyPr wrap="square" rtlCol="0">
            <a:spAutoFit/>
          </a:bodyPr>
          <a:lstStyle/>
          <a:p>
            <a:pPr algn="r"/>
            <a:r>
              <a:rPr lang="en-US" sz="2400" dirty="0">
                <a:solidFill>
                  <a:schemeClr val="accent6"/>
                </a:solidFill>
                <a:latin typeface="Wingdings 3" panose="05040102010807070707" pitchFamily="18" charset="2"/>
              </a:rPr>
              <a:t>z</a:t>
            </a:r>
            <a:endParaRPr lang="en-US" sz="2400" dirty="0">
              <a:solidFill>
                <a:schemeClr val="accent6"/>
              </a:solidFill>
              <a:latin typeface="MS Shell Dlg 2" panose="020B0604030504040204" pitchFamily="34" charset="0"/>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4" name="Rectangle 1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a:off x="2194236"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11808" y="808056"/>
            <a:ext cx="7954091" cy="1077229"/>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857E33E-8B18-4087-B112-809917729534}" type="datetimeFigureOut">
              <a:rPr lang="en-US" dirty="0"/>
              <a:t>3/10/2019</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5" name="Rectangle 1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TextBox 8"/>
          <p:cNvSpPr txBox="1"/>
          <p:nvPr/>
        </p:nvSpPr>
        <p:spPr>
          <a:xfrm rot="5400000">
            <a:off x="10337141" y="416061"/>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Vertical Title 1"/>
          <p:cNvSpPr>
            <a:spLocks noGrp="1"/>
          </p:cNvSpPr>
          <p:nvPr>
            <p:ph type="title" orient="vert"/>
          </p:nvPr>
        </p:nvSpPr>
        <p:spPr>
          <a:xfrm>
            <a:off x="9239380" y="805818"/>
            <a:ext cx="1326519" cy="5244126"/>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2608751" y="970410"/>
            <a:ext cx="6466903" cy="507953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3FFE419-2371-464F-8239-3959401C3561}" type="datetimeFigureOut">
              <a:rPr lang="en-US" dirty="0"/>
              <a:t>3/10/2019</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9" name="Rectangle 2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7D162C4-EDD9-4389-A98B-B87ECEA2A816}" type="datetimeFigureOut">
              <a:rPr lang="en-US" dirty="0"/>
              <a:t>3/10/2019</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
        <p:nvSpPr>
          <p:cNvPr id="7" name="TextBox 6"/>
          <p:cNvSpPr txBox="1"/>
          <p:nvPr/>
        </p:nvSpPr>
        <p:spPr>
          <a:xfrm>
            <a:off x="2194943" y="641225"/>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4" name="Rectangle 23"/>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5" name="Rectangle 24"/>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TextBox 10"/>
          <p:cNvSpPr txBox="1"/>
          <p:nvPr/>
        </p:nvSpPr>
        <p:spPr>
          <a:xfrm>
            <a:off x="2191843" y="296258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3147254"/>
            <a:ext cx="7956560" cy="1424746"/>
          </a:xfrm>
        </p:spPr>
        <p:txBody>
          <a:bodyPr anchor="t">
            <a:normAutofit/>
          </a:bodyPr>
          <a:lstStyle>
            <a:lvl1pPr algn="r">
              <a:defRPr sz="3200"/>
            </a:lvl1pPr>
          </a:lstStyle>
          <a:p>
            <a:r>
              <a:rPr lang="en-US"/>
              <a:t>Click to edit Master title style</a:t>
            </a:r>
            <a:endParaRPr lang="en-US" dirty="0"/>
          </a:p>
        </p:txBody>
      </p:sp>
      <p:sp>
        <p:nvSpPr>
          <p:cNvPr id="3" name="Text Placeholder 2"/>
          <p:cNvSpPr>
            <a:spLocks noGrp="1"/>
          </p:cNvSpPr>
          <p:nvPr>
            <p:ph type="body" idx="1"/>
          </p:nvPr>
        </p:nvSpPr>
        <p:spPr>
          <a:xfrm>
            <a:off x="2773968" y="2268786"/>
            <a:ext cx="7791931" cy="878468"/>
          </a:xfrm>
        </p:spPr>
        <p:txBody>
          <a:bodyPr tIns="0" anchor="b">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3E5059C3-6A89-4494-99FF-5A4D6FFD50EB}" type="datetimeFigureOut">
              <a:rPr lang="en-US" dirty="0"/>
              <a:t>3/10/2019</a:t>
            </a:fld>
            <a:endParaRPr lang="en-US" dirty="0"/>
          </a:p>
        </p:txBody>
      </p:sp>
      <p:sp>
        <p:nvSpPr>
          <p:cNvPr id="5" name="Footer Placeholder 4"/>
          <p:cNvSpPr>
            <a:spLocks noGrp="1"/>
          </p:cNvSpPr>
          <p:nvPr>
            <p:ph type="ftr" sz="quarter" idx="11"/>
          </p:nvPr>
        </p:nvSpPr>
        <p:spPr/>
        <p:txBody>
          <a:bodyPr/>
          <a:lstStyle/>
          <a:p>
            <a:r>
              <a:rPr lang="en-US" dirty="0"/>
              <a:t>
              </a:t>
            </a:r>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6" name="Rectangle 25"/>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7" name="Rectangle 26"/>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2609873" y="805817"/>
            <a:ext cx="7950984" cy="10817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605374" y="2052116"/>
            <a:ext cx="3891960" cy="399782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66636" y="2052114"/>
            <a:ext cx="3894222" cy="399782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A954B2F-12DE-47F5-8894-472B206D2E1E}" type="datetimeFigureOut">
              <a:rPr lang="en-US" dirty="0"/>
              <a:t>3/10/2019</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0" name="TextBox 9"/>
          <p:cNvSpPr txBox="1"/>
          <p:nvPr/>
        </p:nvSpPr>
        <p:spPr>
          <a:xfrm>
            <a:off x="2196172" y="641223"/>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0" name="Rectangle 19"/>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1" name="Rectangle 20"/>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TextBox 11"/>
          <p:cNvSpPr txBox="1"/>
          <p:nvPr/>
        </p:nvSpPr>
        <p:spPr>
          <a:xfrm>
            <a:off x="2193650" y="636424"/>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2609873" y="805818"/>
            <a:ext cx="7956560" cy="1078348"/>
          </a:xfrm>
        </p:spPr>
        <p:txBody>
          <a:bodyPr/>
          <a:lstStyle/>
          <a:p>
            <a:r>
              <a:rPr lang="en-US"/>
              <a:t>Click to edit Master title style</a:t>
            </a:r>
            <a:endParaRPr lang="en-US" dirty="0"/>
          </a:p>
        </p:txBody>
      </p:sp>
      <p:sp>
        <p:nvSpPr>
          <p:cNvPr id="3" name="Text Placeholder 2"/>
          <p:cNvSpPr>
            <a:spLocks noGrp="1"/>
          </p:cNvSpPr>
          <p:nvPr>
            <p:ph type="body" idx="1"/>
          </p:nvPr>
        </p:nvSpPr>
        <p:spPr>
          <a:xfrm>
            <a:off x="2609285" y="2052115"/>
            <a:ext cx="3896467"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2609285" y="2851331"/>
            <a:ext cx="3893623" cy="307143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666634" y="2052115"/>
            <a:ext cx="3899798" cy="713818"/>
          </a:xfrm>
        </p:spPr>
        <p:txBody>
          <a:bodyPr anchor="b">
            <a:noAutofit/>
          </a:bodyPr>
          <a:lstStyle>
            <a:lvl1pPr marL="0" indent="0" algn="l">
              <a:lnSpc>
                <a:spcPct val="100000"/>
              </a:lnSpc>
              <a:buNone/>
              <a:defRPr sz="2200" b="0" cap="none" baseline="0">
                <a:solidFill>
                  <a:schemeClr val="accent6"/>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666635" y="2851331"/>
            <a:ext cx="3899798" cy="307143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30E46F-7819-4ACF-B48B-48222C2ACC88}" type="datetimeFigureOut">
              <a:rPr lang="en-US" dirty="0"/>
              <a:t>3/10/2019</a:t>
            </a:fld>
            <a:endParaRPr lang="en-US" dirty="0"/>
          </a:p>
        </p:txBody>
      </p:sp>
      <p:sp>
        <p:nvSpPr>
          <p:cNvPr id="8" name="Footer Placeholder 7"/>
          <p:cNvSpPr>
            <a:spLocks noGrp="1"/>
          </p:cNvSpPr>
          <p:nvPr>
            <p:ph type="ftr" sz="quarter" idx="11"/>
          </p:nvPr>
        </p:nvSpPr>
        <p:spPr/>
        <p:txBody>
          <a:bodyPr/>
          <a:lstStyle/>
          <a:p>
            <a:r>
              <a:rPr lang="en-US" dirty="0"/>
              <a:t>
              </a:t>
            </a:r>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13" name="Rectangle 12"/>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FAF3416-4057-4DAA-829D-4CA07428D088}" type="datetimeFigureOut">
              <a:rPr lang="en-US" dirty="0"/>
              <a:t>3/10/2019</a:t>
            </a:fld>
            <a:endParaRPr lang="en-US" dirty="0"/>
          </a:p>
        </p:txBody>
      </p:sp>
      <p:sp>
        <p:nvSpPr>
          <p:cNvPr id="4" name="Footer Placeholder 3"/>
          <p:cNvSpPr>
            <a:spLocks noGrp="1"/>
          </p:cNvSpPr>
          <p:nvPr>
            <p:ph type="ftr" sz="quarter" idx="11"/>
          </p:nvPr>
        </p:nvSpPr>
        <p:spPr/>
        <p:txBody>
          <a:bodyPr/>
          <a:lstStyle/>
          <a:p>
            <a:r>
              <a:rPr lang="en-US" dirty="0"/>
              <a:t>
              </a:t>
            </a:r>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
        <p:nvSpPr>
          <p:cNvPr id="8" name="TextBox 7"/>
          <p:cNvSpPr txBox="1"/>
          <p:nvPr/>
        </p:nvSpPr>
        <p:spPr>
          <a:xfrm>
            <a:off x="2196172" y="641226"/>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12" name="Rectangle 11"/>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921D9284-D300-4297-87F7-E791DCC15DB1}" type="datetimeFigureOut">
              <a:rPr lang="en-US" dirty="0"/>
              <a:t>3/10/2019</a:t>
            </a:fld>
            <a:endParaRPr lang="en-US" dirty="0"/>
          </a:p>
        </p:txBody>
      </p:sp>
      <p:sp>
        <p:nvSpPr>
          <p:cNvPr id="3" name="Footer Placeholder 2"/>
          <p:cNvSpPr>
            <a:spLocks noGrp="1"/>
          </p:cNvSpPr>
          <p:nvPr>
            <p:ph type="ftr" sz="quarter" idx="11"/>
          </p:nvPr>
        </p:nvSpPr>
        <p:spPr/>
        <p:txBody>
          <a:bodyPr/>
          <a:lstStyle/>
          <a:p>
            <a:r>
              <a:rPr lang="en-US" dirty="0"/>
              <a:t>
              </a:t>
            </a:r>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5" name="Rectangle 24"/>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6" name="Rectangle 25"/>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TextBox 9"/>
          <p:cNvSpPr txBox="1"/>
          <p:nvPr/>
        </p:nvSpPr>
        <p:spPr>
          <a:xfrm>
            <a:off x="1554154"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0323" y="1282451"/>
            <a:ext cx="2664361" cy="1903241"/>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120154" y="805818"/>
            <a:ext cx="5446278" cy="5244126"/>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970322" y="3186154"/>
            <a:ext cx="2664361" cy="2386397"/>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7D525BB-DA17-4BA0-B3C8-3AC3ABC827E6}" type="datetimeFigureOut">
              <a:rPr lang="en-US" dirty="0"/>
              <a:t>3/10/2019</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9" name="Rectangle 18"/>
          <p:cNvSpPr/>
          <p:nvPr/>
        </p:nvSpPr>
        <p:spPr>
          <a:xfrm>
            <a:off x="1004479" y="0"/>
            <a:ext cx="10372316" cy="6858000"/>
          </a:xfrm>
          <a:prstGeom prst="rect">
            <a:avLst/>
          </a:prstGeom>
          <a:solidFill>
            <a:schemeClr val="bg2">
              <a:alpha val="92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Rectangle 19"/>
          <p:cNvSpPr/>
          <p:nvPr/>
        </p:nvSpPr>
        <p:spPr>
          <a:xfrm>
            <a:off x="11377328" y="0"/>
            <a:ext cx="27432"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6747062" y="3229"/>
            <a:ext cx="4629734" cy="6858000"/>
          </a:xfrm>
          <a:solidFill>
            <a:schemeClr val="tx1">
              <a:alpha val="10000"/>
            </a:schemeClr>
          </a:solidFill>
          <a:ln w="9525" cap="sq">
            <a:noFill/>
            <a:miter lim="800000"/>
          </a:ln>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10" name="TextBox 9"/>
          <p:cNvSpPr txBox="1"/>
          <p:nvPr/>
        </p:nvSpPr>
        <p:spPr>
          <a:xfrm>
            <a:off x="1554686" y="1127550"/>
            <a:ext cx="415636" cy="369332"/>
          </a:xfrm>
          <a:prstGeom prst="rect">
            <a:avLst/>
          </a:prstGeom>
          <a:noFill/>
        </p:spPr>
        <p:txBody>
          <a:bodyPr wrap="square" rtlCol="0">
            <a:spAutoFit/>
          </a:bodyPr>
          <a:lstStyle/>
          <a:p>
            <a:pPr algn="r"/>
            <a:r>
              <a:rPr lang="en-US" sz="1800" dirty="0">
                <a:solidFill>
                  <a:schemeClr val="accent6"/>
                </a:solidFill>
                <a:latin typeface="Wingdings 3" panose="05040102010807070707" pitchFamily="18" charset="2"/>
              </a:rPr>
              <a:t>z</a:t>
            </a:r>
            <a:endParaRPr lang="en-US" sz="1000" dirty="0">
              <a:solidFill>
                <a:schemeClr val="accent6"/>
              </a:solidFill>
              <a:latin typeface="MS Shell Dlg 2" panose="020B0604030504040204" pitchFamily="34" charset="0"/>
            </a:endParaRPr>
          </a:p>
        </p:txBody>
      </p:sp>
      <p:sp>
        <p:nvSpPr>
          <p:cNvPr id="2" name="Title 1"/>
          <p:cNvSpPr>
            <a:spLocks noGrp="1"/>
          </p:cNvSpPr>
          <p:nvPr>
            <p:ph type="title"/>
          </p:nvPr>
        </p:nvSpPr>
        <p:spPr>
          <a:xfrm>
            <a:off x="1971241" y="1282452"/>
            <a:ext cx="3970986" cy="1900473"/>
          </a:xfrm>
        </p:spPr>
        <p:txBody>
          <a:bodyPr anchor="b">
            <a:normAutofit/>
          </a:bodyP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970322" y="3182928"/>
            <a:ext cx="3971874" cy="2386394"/>
          </a:xfrm>
        </p:spPr>
        <p:txBody>
          <a:bodyPr>
            <a:normAutofit/>
          </a:bodyPr>
          <a:lstStyle>
            <a:lvl1pPr marL="0" indent="0" algn="l">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B16C4C9A-3960-41CF-A4E9-2A8FB932454B}" type="datetimeFigureOut">
              <a:rPr lang="en-US" dirty="0"/>
              <a:t>3/10/2019</a:t>
            </a:fld>
            <a:endParaRPr lang="en-US" dirty="0"/>
          </a:p>
        </p:txBody>
      </p:sp>
      <p:sp>
        <p:nvSpPr>
          <p:cNvPr id="6" name="Footer Placeholder 5"/>
          <p:cNvSpPr>
            <a:spLocks noGrp="1"/>
          </p:cNvSpPr>
          <p:nvPr>
            <p:ph type="ftr" sz="quarter" idx="11"/>
          </p:nvPr>
        </p:nvSpPr>
        <p:spPr/>
        <p:txBody>
          <a:bodyPr/>
          <a:lstStyle/>
          <a:p>
            <a:r>
              <a:rPr lang="en-US" dirty="0"/>
              <a:t>
              </a:t>
            </a:r>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3.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18" name="Picture 17"/>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831794" y="2105202"/>
            <a:ext cx="9360205" cy="4752798"/>
          </a:xfrm>
          <a:prstGeom prst="rect">
            <a:avLst/>
          </a:prstGeom>
        </p:spPr>
      </p:pic>
      <p:pic>
        <p:nvPicPr>
          <p:cNvPr id="15" name="Picture 14"/>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0" y="0"/>
            <a:ext cx="12189867" cy="6858000"/>
          </a:xfrm>
          <a:prstGeom prst="rect">
            <a:avLst/>
          </a:prstGeom>
        </p:spPr>
      </p:pic>
      <p:sp>
        <p:nvSpPr>
          <p:cNvPr id="8" name="Rectangle 7"/>
          <p:cNvSpPr/>
          <p:nvPr/>
        </p:nvSpPr>
        <p:spPr>
          <a:xfrm>
            <a:off x="0" y="0"/>
            <a:ext cx="964174"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611808" y="808056"/>
            <a:ext cx="7958331" cy="1077229"/>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773599" y="2052116"/>
            <a:ext cx="7796540" cy="399782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Eigth level</a:t>
            </a:r>
          </a:p>
          <a:p>
            <a:pPr lvl="8"/>
            <a:r>
              <a:rPr lang="en-US" dirty="0"/>
              <a:t>Ninth level</a:t>
            </a:r>
          </a:p>
        </p:txBody>
      </p:sp>
      <p:sp>
        <p:nvSpPr>
          <p:cNvPr id="4" name="Date Placeholder 3"/>
          <p:cNvSpPr>
            <a:spLocks noGrp="1"/>
          </p:cNvSpPr>
          <p:nvPr>
            <p:ph type="dt" sz="half" idx="2"/>
          </p:nvPr>
        </p:nvSpPr>
        <p:spPr>
          <a:xfrm rot="5400000">
            <a:off x="-810065" y="5270604"/>
            <a:ext cx="2662729" cy="182880"/>
          </a:xfrm>
          <a:prstGeom prst="rect">
            <a:avLst/>
          </a:prstGeom>
        </p:spPr>
        <p:txBody>
          <a:bodyPr vert="horz" lIns="91440" tIns="18288" rIns="91440" bIns="45720" rtlCol="0" anchor="t"/>
          <a:lstStyle>
            <a:lvl1pPr algn="r">
              <a:defRPr sz="800">
                <a:solidFill>
                  <a:schemeClr val="tx1">
                    <a:tint val="75000"/>
                  </a:schemeClr>
                </a:solidFill>
                <a:latin typeface="+mn-lt"/>
              </a:defRPr>
            </a:lvl1pPr>
          </a:lstStyle>
          <a:p>
            <a:fld id="{3CBC1C18-307B-4F68-A007-B5B542270E8D}" type="datetimeFigureOut">
              <a:rPr lang="en-US" dirty="0"/>
              <a:t>3/10/2019</a:t>
            </a:fld>
            <a:endParaRPr lang="en-US" dirty="0"/>
          </a:p>
        </p:txBody>
      </p:sp>
      <p:sp>
        <p:nvSpPr>
          <p:cNvPr id="5" name="Footer Placeholder 4"/>
          <p:cNvSpPr>
            <a:spLocks noGrp="1"/>
          </p:cNvSpPr>
          <p:nvPr>
            <p:ph type="ftr" sz="quarter" idx="3"/>
          </p:nvPr>
        </p:nvSpPr>
        <p:spPr>
          <a:xfrm rot="5400000">
            <a:off x="-2237130" y="3661144"/>
            <a:ext cx="5885352" cy="179176"/>
          </a:xfrm>
          <a:prstGeom prst="rect">
            <a:avLst/>
          </a:prstGeom>
        </p:spPr>
        <p:txBody>
          <a:bodyPr vert="horz" lIns="91440" tIns="45720" rIns="91440" bIns="18288" rtlCol="0" anchor="b"/>
          <a:lstStyle>
            <a:lvl1pPr algn="r">
              <a:defRPr sz="800">
                <a:solidFill>
                  <a:schemeClr val="tx1">
                    <a:tint val="75000"/>
                  </a:schemeClr>
                </a:solidFill>
              </a:defRPr>
            </a:lvl1pPr>
          </a:lstStyle>
          <a:p>
            <a:r>
              <a:rPr lang="en-US" dirty="0"/>
              <a:t>
              </a:t>
            </a:r>
          </a:p>
        </p:txBody>
      </p:sp>
      <p:sp>
        <p:nvSpPr>
          <p:cNvPr id="6" name="Slide Number Placeholder 5"/>
          <p:cNvSpPr>
            <a:spLocks noGrp="1"/>
          </p:cNvSpPr>
          <p:nvPr>
            <p:ph type="sldNum" sz="quarter" idx="4"/>
          </p:nvPr>
        </p:nvSpPr>
        <p:spPr>
          <a:xfrm>
            <a:off x="158407" y="164592"/>
            <a:ext cx="636727" cy="322851"/>
          </a:xfrm>
          <a:prstGeom prst="rect">
            <a:avLst/>
          </a:prstGeom>
        </p:spPr>
        <p:txBody>
          <a:bodyPr vert="horz" lIns="91440" tIns="45720" rIns="45720" bIns="45720" rtlCol="0" anchor="ctr"/>
          <a:lstStyle>
            <a:lvl1pPr algn="r">
              <a:defRPr sz="1800">
                <a:solidFill>
                  <a:schemeClr val="tx1">
                    <a:tint val="75000"/>
                  </a:schemeClr>
                </a:solidFill>
              </a:defRPr>
            </a:lvl1pPr>
          </a:lstStyle>
          <a:p>
            <a:fld id="{6D22F896-40B5-4ADD-8801-0D06FADFA095}" type="slidenum">
              <a:rPr lang="en-US" dirty="0"/>
              <a:pPr/>
              <a:t>‹#›</a:t>
            </a:fld>
            <a:endParaRPr lang="en-US" dirty="0"/>
          </a:p>
        </p:txBody>
      </p:sp>
      <p:sp>
        <p:nvSpPr>
          <p:cNvPr id="57" name="Rectangle 56"/>
          <p:cNvSpPr/>
          <p:nvPr/>
        </p:nvSpPr>
        <p:spPr>
          <a:xfrm>
            <a:off x="962042" y="0"/>
            <a:ext cx="45719" cy="6858000"/>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r" defTabSz="914400" rtl="0" eaLnBrk="1" latinLnBrk="0" hangingPunct="1">
        <a:lnSpc>
          <a:spcPct val="90000"/>
        </a:lnSpc>
        <a:spcBef>
          <a:spcPct val="0"/>
        </a:spcBef>
        <a:buNone/>
        <a:defRPr sz="3400" b="0" i="0" kern="1200" cap="none">
          <a:solidFill>
            <a:schemeClr val="tx1"/>
          </a:solidFill>
          <a:effectLst/>
          <a:latin typeface="+mj-lt"/>
          <a:ea typeface="+mj-ea"/>
          <a:cs typeface="+mj-cs"/>
        </a:defRPr>
      </a:lvl1pPr>
    </p:titleStyle>
    <p:body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www.publicdomainpictures.net/view-image.php?image=11955" TargetMode="External"/><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www.publicdomainpictures.net/view-image.php?image=11955" TargetMode="External"/><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www.publicdomainpictures.net/view-image.php?image=11955" TargetMode="External"/><Relationship Id="rId2" Type="http://schemas.openxmlformats.org/officeDocument/2006/relationships/image" Target="../media/image5.jp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hyperlink" Target="http://www.publicdomainpictures.net/view-image.php?image=11955" TargetMode="External"/><Relationship Id="rId2" Type="http://schemas.openxmlformats.org/officeDocument/2006/relationships/image" Target="../media/image5.jp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hyperlink" Target="http://www.publicdomainpictures.net/view-image.php?image=11955" TargetMode="External"/><Relationship Id="rId2" Type="http://schemas.openxmlformats.org/officeDocument/2006/relationships/image" Target="../media/image5.jpg"/><Relationship Id="rId1" Type="http://schemas.openxmlformats.org/officeDocument/2006/relationships/slideLayout" Target="../slideLayouts/slideLayout7.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hyperlink" Target="http://www.publicdomainpictures.net/view-image.php?image=11955" TargetMode="External"/><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hyperlink" Target="http://www.publicdomainpictures.net/view-image.php?image=11955" TargetMode="External"/><Relationship Id="rId2" Type="http://schemas.openxmlformats.org/officeDocument/2006/relationships/image" Target="../media/image5.jpg"/><Relationship Id="rId1" Type="http://schemas.openxmlformats.org/officeDocument/2006/relationships/slideLayout" Target="../slideLayouts/slideLayout7.xml"/><Relationship Id="rId4" Type="http://schemas.openxmlformats.org/officeDocument/2006/relationships/image" Target="../media/image6.jpeg"/></Relationships>
</file>

<file path=ppt/slides/_rels/slide20.xml.rels><?xml version="1.0" encoding="UTF-8" standalone="yes"?>
<Relationships xmlns="http://schemas.openxmlformats.org/package/2006/relationships"><Relationship Id="rId3" Type="http://schemas.openxmlformats.org/officeDocument/2006/relationships/hyperlink" Target="http://www.publicdomainpictures.net/view-image.php?image=11955"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hyperlink" Target="http://www.publicdomainpictures.net/view-image.php?image=11955" TargetMode="Externa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hyperlink" Target="http://www.publicdomainpictures.net/view-image.php?image=11955" TargetMode="External"/><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hyperlink" Target="http://www.publicdomainpictures.net/view-image.php?image=11955" TargetMode="External"/><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www.publicdomainpictures.net/view-image.php?image=11955" TargetMode="External"/><Relationship Id="rId2" Type="http://schemas.openxmlformats.org/officeDocument/2006/relationships/image" Target="../media/image5.jpg"/><Relationship Id="rId1" Type="http://schemas.openxmlformats.org/officeDocument/2006/relationships/slideLayout" Target="../slideLayouts/slideLayout7.xml"/><Relationship Id="rId4" Type="http://schemas.openxmlformats.org/officeDocument/2006/relationships/hyperlink" Target="https://en.wikipedia.org/wiki/List_of_postal_codes_of_Canada:_M"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www.publicdomainpictures.net/view-image.php?image=11955" TargetMode="External"/><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hyperlink" Target="http://www.publicdomainpictures.net/view-image.php?image=11955" TargetMode="External"/><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www.publicdomainpictures.net/view-image.php?image=11955" TargetMode="External"/><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hyperlink" Target="http://www.publicdomainpictures.net/view-image.php?image=11955" TargetMode="External"/><Relationship Id="rId2" Type="http://schemas.openxmlformats.org/officeDocument/2006/relationships/image" Target="../media/image5.jpg"/><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Image result for marijuana">
            <a:extLst>
              <a:ext uri="{FF2B5EF4-FFF2-40B4-BE49-F238E27FC236}">
                <a16:creationId xmlns:a16="http://schemas.microsoft.com/office/drawing/2014/main" id="{CA54CE6B-6DE2-41AE-AB58-6E82D89F0CC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22218" y="49162"/>
            <a:ext cx="10155382" cy="6759676"/>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2">
            <a:extLst>
              <a:ext uri="{FF2B5EF4-FFF2-40B4-BE49-F238E27FC236}">
                <a16:creationId xmlns:a16="http://schemas.microsoft.com/office/drawing/2014/main" id="{8D4A1685-208E-4EC9-9F3A-0CF0AB81721E}"/>
              </a:ext>
            </a:extLst>
          </p:cNvPr>
          <p:cNvSpPr/>
          <p:nvPr/>
        </p:nvSpPr>
        <p:spPr>
          <a:xfrm>
            <a:off x="1620982" y="180109"/>
            <a:ext cx="6747435" cy="2308324"/>
          </a:xfrm>
          <a:prstGeom prst="rect">
            <a:avLst/>
          </a:prstGeom>
        </p:spPr>
        <p:txBody>
          <a:bodyPr wrap="square">
            <a:spAutoFit/>
          </a:bodyPr>
          <a:lstStyle/>
          <a:p>
            <a:pPr algn="ctr"/>
            <a:r>
              <a:rPr lang="en-US" sz="4800" b="1" dirty="0"/>
              <a:t>Determining Optimal Location for Marijuana Dispensary</a:t>
            </a:r>
          </a:p>
        </p:txBody>
      </p:sp>
      <p:sp>
        <p:nvSpPr>
          <p:cNvPr id="4" name="TextBox 3">
            <a:extLst>
              <a:ext uri="{FF2B5EF4-FFF2-40B4-BE49-F238E27FC236}">
                <a16:creationId xmlns:a16="http://schemas.microsoft.com/office/drawing/2014/main" id="{2C2C6519-4C1B-4B99-9F41-2CC2B7FA84FB}"/>
              </a:ext>
            </a:extLst>
          </p:cNvPr>
          <p:cNvSpPr txBox="1"/>
          <p:nvPr/>
        </p:nvSpPr>
        <p:spPr>
          <a:xfrm>
            <a:off x="7862454" y="5472546"/>
            <a:ext cx="6414655" cy="951039"/>
          </a:xfrm>
          <a:prstGeom prst="rect">
            <a:avLst/>
          </a:prstGeom>
          <a:noFill/>
        </p:spPr>
        <p:txBody>
          <a:bodyPr wrap="square" rtlCol="0">
            <a:spAutoFit/>
          </a:bodyPr>
          <a:lstStyle/>
          <a:p>
            <a:r>
              <a:rPr lang="en-US" dirty="0"/>
              <a:t>Data Science Capstone</a:t>
            </a:r>
          </a:p>
          <a:p>
            <a:r>
              <a:rPr lang="en-US" dirty="0"/>
              <a:t>Spring 2019</a:t>
            </a:r>
          </a:p>
          <a:p>
            <a:r>
              <a:rPr lang="en-US" dirty="0"/>
              <a:t>Linda </a:t>
            </a:r>
            <a:r>
              <a:rPr lang="en-US" dirty="0" err="1"/>
              <a:t>Dekowski</a:t>
            </a:r>
            <a:r>
              <a:rPr lang="en-US" dirty="0"/>
              <a:t> Crampton</a:t>
            </a:r>
          </a:p>
        </p:txBody>
      </p:sp>
      <p:sp>
        <p:nvSpPr>
          <p:cNvPr id="5" name="TextBox 4">
            <a:extLst>
              <a:ext uri="{FF2B5EF4-FFF2-40B4-BE49-F238E27FC236}">
                <a16:creationId xmlns:a16="http://schemas.microsoft.com/office/drawing/2014/main" id="{F9614CF7-5EAA-4133-A200-B4E61C97AF72}"/>
              </a:ext>
            </a:extLst>
          </p:cNvPr>
          <p:cNvSpPr txBox="1"/>
          <p:nvPr/>
        </p:nvSpPr>
        <p:spPr>
          <a:xfrm>
            <a:off x="3454400" y="3429000"/>
            <a:ext cx="6008914" cy="584775"/>
          </a:xfrm>
          <a:prstGeom prst="rect">
            <a:avLst/>
          </a:prstGeom>
          <a:noFill/>
        </p:spPr>
        <p:txBody>
          <a:bodyPr wrap="square" rtlCol="0">
            <a:spAutoFit/>
          </a:bodyPr>
          <a:lstStyle/>
          <a:p>
            <a:r>
              <a:rPr lang="en-US" sz="3200" b="1" dirty="0"/>
              <a:t>Toronto, Ontario, Canada</a:t>
            </a:r>
          </a:p>
        </p:txBody>
      </p:sp>
    </p:spTree>
    <p:extLst>
      <p:ext uri="{BB962C8B-B14F-4D97-AF65-F5344CB8AC3E}">
        <p14:creationId xmlns:p14="http://schemas.microsoft.com/office/powerpoint/2010/main" val="19085120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99F0E5-AC18-4900-BBA2-5F7BDD3EF28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flipH="1">
            <a:off x="79899" y="2461334"/>
            <a:ext cx="790113" cy="1935331"/>
          </a:xfrm>
          <a:prstGeom prst="rect">
            <a:avLst/>
          </a:prstGeom>
        </p:spPr>
      </p:pic>
      <p:sp>
        <p:nvSpPr>
          <p:cNvPr id="4" name="Subtitle 2">
            <a:extLst>
              <a:ext uri="{FF2B5EF4-FFF2-40B4-BE49-F238E27FC236}">
                <a16:creationId xmlns:a16="http://schemas.microsoft.com/office/drawing/2014/main" id="{3469E3C2-BBA6-496E-98A0-64A49CA38C88}"/>
              </a:ext>
            </a:extLst>
          </p:cNvPr>
          <p:cNvSpPr txBox="1">
            <a:spLocks/>
          </p:cNvSpPr>
          <p:nvPr/>
        </p:nvSpPr>
        <p:spPr>
          <a:xfrm>
            <a:off x="1648691" y="1717963"/>
            <a:ext cx="9254836" cy="4642107"/>
          </a:xfrm>
          <a:prstGeom prst="rect">
            <a:avLst/>
          </a:prstGeom>
        </p:spPr>
        <p:txBody>
          <a:bodyPr>
            <a:normAutofit/>
          </a:bodyPr>
          <a:lst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r>
              <a:rPr lang="en-US" dirty="0"/>
              <a:t>Python visualization library</a:t>
            </a:r>
          </a:p>
          <a:p>
            <a:r>
              <a:rPr lang="en-US" dirty="0"/>
              <a:t>Uses location data to create an interactive leaflet map</a:t>
            </a:r>
          </a:p>
          <a:p>
            <a:r>
              <a:rPr lang="en-US" dirty="0"/>
              <a:t>Displays data mined from Foursquare and manipulated in Pandas </a:t>
            </a:r>
            <a:r>
              <a:rPr lang="en-US" dirty="0" err="1"/>
              <a:t>dataframes</a:t>
            </a:r>
            <a:r>
              <a:rPr lang="en-US" dirty="0"/>
              <a:t> to provide information on neighborhoods, densities and locations</a:t>
            </a:r>
          </a:p>
          <a:p>
            <a:r>
              <a:rPr lang="en-US" dirty="0"/>
              <a:t>Clusters of neighborhoods sharing similar characteristics displayed</a:t>
            </a:r>
          </a:p>
          <a:p>
            <a:r>
              <a:rPr lang="en-US" dirty="0"/>
              <a:t>Point locations (of marijuana dispensaries and strip clubs) displayed</a:t>
            </a:r>
          </a:p>
          <a:p>
            <a:endParaRPr lang="en-US" dirty="0"/>
          </a:p>
        </p:txBody>
      </p:sp>
      <p:sp>
        <p:nvSpPr>
          <p:cNvPr id="11" name="TextBox 10">
            <a:extLst>
              <a:ext uri="{FF2B5EF4-FFF2-40B4-BE49-F238E27FC236}">
                <a16:creationId xmlns:a16="http://schemas.microsoft.com/office/drawing/2014/main" id="{DB023364-E6E5-4648-AC60-64052B85BD85}"/>
              </a:ext>
            </a:extLst>
          </p:cNvPr>
          <p:cNvSpPr txBox="1"/>
          <p:nvPr/>
        </p:nvSpPr>
        <p:spPr>
          <a:xfrm>
            <a:off x="4696691" y="497930"/>
            <a:ext cx="4447308" cy="584775"/>
          </a:xfrm>
          <a:prstGeom prst="rect">
            <a:avLst/>
          </a:prstGeom>
          <a:noFill/>
        </p:spPr>
        <p:txBody>
          <a:bodyPr wrap="square" rtlCol="0">
            <a:spAutoFit/>
          </a:bodyPr>
          <a:lstStyle/>
          <a:p>
            <a:r>
              <a:rPr lang="en-US" sz="3200" dirty="0"/>
              <a:t>Folium</a:t>
            </a:r>
          </a:p>
        </p:txBody>
      </p:sp>
    </p:spTree>
    <p:extLst>
      <p:ext uri="{BB962C8B-B14F-4D97-AF65-F5344CB8AC3E}">
        <p14:creationId xmlns:p14="http://schemas.microsoft.com/office/powerpoint/2010/main" val="5445428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99F0E5-AC18-4900-BBA2-5F7BDD3EF28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flipH="1">
            <a:off x="79899" y="2461334"/>
            <a:ext cx="790113" cy="1935331"/>
          </a:xfrm>
          <a:prstGeom prst="rect">
            <a:avLst/>
          </a:prstGeom>
        </p:spPr>
      </p:pic>
      <p:sp>
        <p:nvSpPr>
          <p:cNvPr id="2" name="TextBox 1">
            <a:extLst>
              <a:ext uri="{FF2B5EF4-FFF2-40B4-BE49-F238E27FC236}">
                <a16:creationId xmlns:a16="http://schemas.microsoft.com/office/drawing/2014/main" id="{606A756F-E96E-47A1-83B5-D10180C72F5A}"/>
              </a:ext>
            </a:extLst>
          </p:cNvPr>
          <p:cNvSpPr txBox="1"/>
          <p:nvPr/>
        </p:nvSpPr>
        <p:spPr>
          <a:xfrm>
            <a:off x="2632364" y="1080654"/>
            <a:ext cx="8631382" cy="461665"/>
          </a:xfrm>
          <a:prstGeom prst="rect">
            <a:avLst/>
          </a:prstGeom>
          <a:noFill/>
        </p:spPr>
        <p:txBody>
          <a:bodyPr wrap="square" rtlCol="0">
            <a:spAutoFit/>
          </a:bodyPr>
          <a:lstStyle/>
          <a:p>
            <a:r>
              <a:rPr lang="en-US" sz="2400" dirty="0"/>
              <a:t>Visually Examining Neighborhood Characteristics</a:t>
            </a:r>
          </a:p>
        </p:txBody>
      </p:sp>
      <p:sp>
        <p:nvSpPr>
          <p:cNvPr id="6" name="TextBox 5">
            <a:extLst>
              <a:ext uri="{FF2B5EF4-FFF2-40B4-BE49-F238E27FC236}">
                <a16:creationId xmlns:a16="http://schemas.microsoft.com/office/drawing/2014/main" id="{FC803598-4C21-4440-8E15-632C789D9683}"/>
              </a:ext>
            </a:extLst>
          </p:cNvPr>
          <p:cNvSpPr txBox="1"/>
          <p:nvPr/>
        </p:nvSpPr>
        <p:spPr>
          <a:xfrm>
            <a:off x="1814945" y="2216727"/>
            <a:ext cx="8866910" cy="2031325"/>
          </a:xfrm>
          <a:prstGeom prst="rect">
            <a:avLst/>
          </a:prstGeom>
          <a:noFill/>
        </p:spPr>
        <p:txBody>
          <a:bodyPr wrap="square" rtlCol="0">
            <a:spAutoFit/>
          </a:bodyPr>
          <a:lstStyle/>
          <a:p>
            <a:r>
              <a:rPr lang="en-US" dirty="0"/>
              <a:t>Visually reviewing neighborhood maps might provide guidance in locating the next dispensary.  The human eye is capable of quickly detecting patterns, and folium maps are a great way to display the data.</a:t>
            </a:r>
          </a:p>
          <a:p>
            <a:endParaRPr lang="en-US" dirty="0"/>
          </a:p>
          <a:p>
            <a:r>
              <a:rPr lang="en-US" dirty="0"/>
              <a:t>Data will be displayed in Folium Maps to determine if neighborhood density, neighborhood spending power, neighborhood similarity or colocation of strip clubs can provide insight as to the optimal location of a marijuana dispensary.</a:t>
            </a:r>
          </a:p>
        </p:txBody>
      </p:sp>
    </p:spTree>
    <p:extLst>
      <p:ext uri="{BB962C8B-B14F-4D97-AF65-F5344CB8AC3E}">
        <p14:creationId xmlns:p14="http://schemas.microsoft.com/office/powerpoint/2010/main" val="3262628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06A756F-E96E-47A1-83B5-D10180C72F5A}"/>
              </a:ext>
            </a:extLst>
          </p:cNvPr>
          <p:cNvSpPr txBox="1"/>
          <p:nvPr/>
        </p:nvSpPr>
        <p:spPr>
          <a:xfrm>
            <a:off x="2417618" y="365507"/>
            <a:ext cx="7356764" cy="830997"/>
          </a:xfrm>
          <a:prstGeom prst="rect">
            <a:avLst/>
          </a:prstGeom>
          <a:noFill/>
        </p:spPr>
        <p:txBody>
          <a:bodyPr wrap="square" rtlCol="0">
            <a:spAutoFit/>
          </a:bodyPr>
          <a:lstStyle/>
          <a:p>
            <a:pPr algn="ctr"/>
            <a:r>
              <a:rPr lang="en-US" sz="2400" dirty="0"/>
              <a:t>Is there a clear relationship between spending power</a:t>
            </a:r>
          </a:p>
          <a:p>
            <a:pPr algn="ctr"/>
            <a:r>
              <a:rPr lang="en-US" sz="2400" dirty="0"/>
              <a:t>and local marijuana dispensaries (green dots)?</a:t>
            </a:r>
          </a:p>
        </p:txBody>
      </p:sp>
      <p:pic>
        <p:nvPicPr>
          <p:cNvPr id="11" name="Picture 10">
            <a:extLst>
              <a:ext uri="{FF2B5EF4-FFF2-40B4-BE49-F238E27FC236}">
                <a16:creationId xmlns:a16="http://schemas.microsoft.com/office/drawing/2014/main" id="{0FF1F66C-5148-47BE-8733-744D7596F030}"/>
              </a:ext>
            </a:extLst>
          </p:cNvPr>
          <p:cNvPicPr>
            <a:picLocks noChangeAspect="1"/>
          </p:cNvPicPr>
          <p:nvPr/>
        </p:nvPicPr>
        <p:blipFill>
          <a:blip r:embed="rId2"/>
          <a:stretch>
            <a:fillRect/>
          </a:stretch>
        </p:blipFill>
        <p:spPr>
          <a:xfrm>
            <a:off x="1436915" y="1196504"/>
            <a:ext cx="9856219" cy="5557046"/>
          </a:xfrm>
          <a:prstGeom prst="rect">
            <a:avLst/>
          </a:prstGeom>
        </p:spPr>
      </p:pic>
    </p:spTree>
    <p:extLst>
      <p:ext uri="{BB962C8B-B14F-4D97-AF65-F5344CB8AC3E}">
        <p14:creationId xmlns:p14="http://schemas.microsoft.com/office/powerpoint/2010/main" val="34477943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06A756F-E96E-47A1-83B5-D10180C72F5A}"/>
              </a:ext>
            </a:extLst>
          </p:cNvPr>
          <p:cNvSpPr txBox="1"/>
          <p:nvPr/>
        </p:nvSpPr>
        <p:spPr>
          <a:xfrm>
            <a:off x="1251232" y="102638"/>
            <a:ext cx="9777552" cy="830997"/>
          </a:xfrm>
          <a:prstGeom prst="rect">
            <a:avLst/>
          </a:prstGeom>
          <a:noFill/>
        </p:spPr>
        <p:txBody>
          <a:bodyPr wrap="square" rtlCol="0">
            <a:spAutoFit/>
          </a:bodyPr>
          <a:lstStyle/>
          <a:p>
            <a:pPr algn="ctr"/>
            <a:r>
              <a:rPr lang="en-US" sz="2400" dirty="0"/>
              <a:t>Is there a clear relationship between neighborhood density/size</a:t>
            </a:r>
          </a:p>
          <a:p>
            <a:pPr algn="ctr"/>
            <a:r>
              <a:rPr lang="en-US" sz="2400" dirty="0"/>
              <a:t>and the location of marijuana dispensaries (black dots)?</a:t>
            </a:r>
          </a:p>
        </p:txBody>
      </p:sp>
      <p:pic>
        <p:nvPicPr>
          <p:cNvPr id="9" name="Picture 8">
            <a:extLst>
              <a:ext uri="{FF2B5EF4-FFF2-40B4-BE49-F238E27FC236}">
                <a16:creationId xmlns:a16="http://schemas.microsoft.com/office/drawing/2014/main" id="{BE209380-37E3-4C31-8FF6-E270AC7E09A6}"/>
              </a:ext>
            </a:extLst>
          </p:cNvPr>
          <p:cNvPicPr>
            <a:picLocks noChangeAspect="1"/>
          </p:cNvPicPr>
          <p:nvPr/>
        </p:nvPicPr>
        <p:blipFill>
          <a:blip r:embed="rId2"/>
          <a:stretch>
            <a:fillRect/>
          </a:stretch>
        </p:blipFill>
        <p:spPr>
          <a:xfrm>
            <a:off x="1251232" y="1088266"/>
            <a:ext cx="9478041" cy="5536469"/>
          </a:xfrm>
          <a:prstGeom prst="rect">
            <a:avLst/>
          </a:prstGeom>
        </p:spPr>
      </p:pic>
      <p:sp>
        <p:nvSpPr>
          <p:cNvPr id="10" name="TextBox 9">
            <a:extLst>
              <a:ext uri="{FF2B5EF4-FFF2-40B4-BE49-F238E27FC236}">
                <a16:creationId xmlns:a16="http://schemas.microsoft.com/office/drawing/2014/main" id="{63A7FB29-1D63-4157-8837-3934FCF9C323}"/>
              </a:ext>
            </a:extLst>
          </p:cNvPr>
          <p:cNvSpPr txBox="1"/>
          <p:nvPr/>
        </p:nvSpPr>
        <p:spPr>
          <a:xfrm>
            <a:off x="8444204" y="4525347"/>
            <a:ext cx="2360645" cy="1323439"/>
          </a:xfrm>
          <a:prstGeom prst="rect">
            <a:avLst/>
          </a:prstGeom>
          <a:noFill/>
        </p:spPr>
        <p:txBody>
          <a:bodyPr wrap="square" rtlCol="0">
            <a:spAutoFit/>
          </a:bodyPr>
          <a:lstStyle/>
          <a:p>
            <a:r>
              <a:rPr lang="en-US" sz="1600" dirty="0"/>
              <a:t>Blue – least dense</a:t>
            </a:r>
          </a:p>
          <a:p>
            <a:r>
              <a:rPr lang="en-US" sz="1600" dirty="0"/>
              <a:t>Green</a:t>
            </a:r>
          </a:p>
          <a:p>
            <a:r>
              <a:rPr lang="en-US" sz="1600" dirty="0"/>
              <a:t>Yellow</a:t>
            </a:r>
          </a:p>
          <a:p>
            <a:r>
              <a:rPr lang="en-US" sz="1600" dirty="0"/>
              <a:t>Orange </a:t>
            </a:r>
          </a:p>
          <a:p>
            <a:r>
              <a:rPr lang="en-US" sz="1600" dirty="0"/>
              <a:t>Red – highest density</a:t>
            </a:r>
          </a:p>
        </p:txBody>
      </p:sp>
      <p:sp>
        <p:nvSpPr>
          <p:cNvPr id="11" name="TextBox 10">
            <a:extLst>
              <a:ext uri="{FF2B5EF4-FFF2-40B4-BE49-F238E27FC236}">
                <a16:creationId xmlns:a16="http://schemas.microsoft.com/office/drawing/2014/main" id="{2CD2B616-ED96-47D7-98FA-FC2D9A8C251C}"/>
              </a:ext>
            </a:extLst>
          </p:cNvPr>
          <p:cNvSpPr txBox="1"/>
          <p:nvPr/>
        </p:nvSpPr>
        <p:spPr>
          <a:xfrm>
            <a:off x="3899265" y="6255403"/>
            <a:ext cx="4702628" cy="338554"/>
          </a:xfrm>
          <a:prstGeom prst="rect">
            <a:avLst/>
          </a:prstGeom>
          <a:noFill/>
        </p:spPr>
        <p:txBody>
          <a:bodyPr wrap="square" rtlCol="0">
            <a:spAutoFit/>
          </a:bodyPr>
          <a:lstStyle/>
          <a:p>
            <a:r>
              <a:rPr lang="en-US" sz="1600" dirty="0"/>
              <a:t>Circle radius indicates neighborhood size</a:t>
            </a:r>
          </a:p>
        </p:txBody>
      </p:sp>
    </p:spTree>
    <p:extLst>
      <p:ext uri="{BB962C8B-B14F-4D97-AF65-F5344CB8AC3E}">
        <p14:creationId xmlns:p14="http://schemas.microsoft.com/office/powerpoint/2010/main" val="254838345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99F0E5-AC18-4900-BBA2-5F7BDD3EF28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flipH="1">
            <a:off x="79899" y="2461334"/>
            <a:ext cx="790113" cy="1935331"/>
          </a:xfrm>
          <a:prstGeom prst="rect">
            <a:avLst/>
          </a:prstGeom>
        </p:spPr>
      </p:pic>
      <p:sp>
        <p:nvSpPr>
          <p:cNvPr id="2" name="TextBox 1">
            <a:extLst>
              <a:ext uri="{FF2B5EF4-FFF2-40B4-BE49-F238E27FC236}">
                <a16:creationId xmlns:a16="http://schemas.microsoft.com/office/drawing/2014/main" id="{606A756F-E96E-47A1-83B5-D10180C72F5A}"/>
              </a:ext>
            </a:extLst>
          </p:cNvPr>
          <p:cNvSpPr txBox="1"/>
          <p:nvPr/>
        </p:nvSpPr>
        <p:spPr>
          <a:xfrm>
            <a:off x="2161309" y="301124"/>
            <a:ext cx="7356764" cy="830997"/>
          </a:xfrm>
          <a:prstGeom prst="rect">
            <a:avLst/>
          </a:prstGeom>
          <a:noFill/>
        </p:spPr>
        <p:txBody>
          <a:bodyPr wrap="square" rtlCol="0">
            <a:spAutoFit/>
          </a:bodyPr>
          <a:lstStyle/>
          <a:p>
            <a:pPr algn="ctr"/>
            <a:r>
              <a:rPr lang="en-US" sz="2400" dirty="0"/>
              <a:t>Does the location of strip clubs provide insight as to the location of marijuana dispensaries?</a:t>
            </a:r>
          </a:p>
        </p:txBody>
      </p:sp>
      <p:pic>
        <p:nvPicPr>
          <p:cNvPr id="7" name="Picture 6">
            <a:extLst>
              <a:ext uri="{FF2B5EF4-FFF2-40B4-BE49-F238E27FC236}">
                <a16:creationId xmlns:a16="http://schemas.microsoft.com/office/drawing/2014/main" id="{62080DCA-A035-416A-8476-DC8DCC765F3C}"/>
              </a:ext>
            </a:extLst>
          </p:cNvPr>
          <p:cNvPicPr>
            <a:picLocks noChangeAspect="1"/>
          </p:cNvPicPr>
          <p:nvPr/>
        </p:nvPicPr>
        <p:blipFill>
          <a:blip r:embed="rId4"/>
          <a:stretch>
            <a:fillRect/>
          </a:stretch>
        </p:blipFill>
        <p:spPr>
          <a:xfrm>
            <a:off x="1138335" y="1275976"/>
            <a:ext cx="7993536" cy="5280900"/>
          </a:xfrm>
          <a:prstGeom prst="rect">
            <a:avLst/>
          </a:prstGeom>
        </p:spPr>
      </p:pic>
      <p:sp>
        <p:nvSpPr>
          <p:cNvPr id="9" name="TextBox 8">
            <a:extLst>
              <a:ext uri="{FF2B5EF4-FFF2-40B4-BE49-F238E27FC236}">
                <a16:creationId xmlns:a16="http://schemas.microsoft.com/office/drawing/2014/main" id="{D9A00214-44D4-422E-9F69-791E78B84170}"/>
              </a:ext>
            </a:extLst>
          </p:cNvPr>
          <p:cNvSpPr txBox="1"/>
          <p:nvPr/>
        </p:nvSpPr>
        <p:spPr>
          <a:xfrm>
            <a:off x="3909526" y="5444653"/>
            <a:ext cx="5365103" cy="1077218"/>
          </a:xfrm>
          <a:prstGeom prst="rect">
            <a:avLst/>
          </a:prstGeom>
          <a:noFill/>
        </p:spPr>
        <p:txBody>
          <a:bodyPr wrap="square" rtlCol="0">
            <a:spAutoFit/>
          </a:bodyPr>
          <a:lstStyle/>
          <a:p>
            <a:r>
              <a:rPr lang="en-US" sz="1600" dirty="0"/>
              <a:t>Research discusses marijuana dispensaries located in the vicinity of strip clubs.  Google Maps API utilized to determine locations of marijuana dispensaries and strip clubs.  </a:t>
            </a:r>
          </a:p>
        </p:txBody>
      </p:sp>
    </p:spTree>
    <p:extLst>
      <p:ext uri="{BB962C8B-B14F-4D97-AF65-F5344CB8AC3E}">
        <p14:creationId xmlns:p14="http://schemas.microsoft.com/office/powerpoint/2010/main" val="386214817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B82B6DA7-ACD4-4C70-9A23-F38B74CB3D5B}"/>
              </a:ext>
            </a:extLst>
          </p:cNvPr>
          <p:cNvSpPr/>
          <p:nvPr/>
        </p:nvSpPr>
        <p:spPr>
          <a:xfrm>
            <a:off x="2034073" y="1511559"/>
            <a:ext cx="7508879" cy="2585323"/>
          </a:xfrm>
          <a:prstGeom prst="rect">
            <a:avLst/>
          </a:prstGeom>
        </p:spPr>
        <p:txBody>
          <a:bodyPr wrap="square">
            <a:spAutoFit/>
          </a:bodyPr>
          <a:lstStyle/>
          <a:p>
            <a:r>
              <a:rPr lang="en-US" dirty="0"/>
              <a:t>When locations of existing marijuana dispensaries are overlaid on a map of neighborhood spending power and on a map of neighborhood density, the is no </a:t>
            </a:r>
            <a:r>
              <a:rPr lang="en-US" dirty="0" err="1"/>
              <a:t>unambiguious</a:t>
            </a:r>
            <a:r>
              <a:rPr lang="en-US" dirty="0"/>
              <a:t> relationship apparent.</a:t>
            </a:r>
          </a:p>
          <a:p>
            <a:endParaRPr lang="en-US" dirty="0"/>
          </a:p>
          <a:p>
            <a:r>
              <a:rPr lang="en-US" dirty="0"/>
              <a:t>Current dispensaries are generally in smaller (physical area), high population density neighborhoods on the lower end of the spending power range, but not  all low-income, dense, small physical area neighborhoods have marijuana dispensaries and not all marijuana dispensaries are in low-income small physical area neighborhoods.</a:t>
            </a:r>
          </a:p>
        </p:txBody>
      </p:sp>
      <p:sp>
        <p:nvSpPr>
          <p:cNvPr id="3" name="Rectangle 2">
            <a:extLst>
              <a:ext uri="{FF2B5EF4-FFF2-40B4-BE49-F238E27FC236}">
                <a16:creationId xmlns:a16="http://schemas.microsoft.com/office/drawing/2014/main" id="{BC9E82EC-C835-40B9-997B-6D18F18A9FEE}"/>
              </a:ext>
            </a:extLst>
          </p:cNvPr>
          <p:cNvSpPr/>
          <p:nvPr/>
        </p:nvSpPr>
        <p:spPr>
          <a:xfrm>
            <a:off x="1884784" y="671804"/>
            <a:ext cx="7816790" cy="646331"/>
          </a:xfrm>
          <a:prstGeom prst="rect">
            <a:avLst/>
          </a:prstGeom>
        </p:spPr>
        <p:txBody>
          <a:bodyPr wrap="square">
            <a:spAutoFit/>
          </a:bodyPr>
          <a:lstStyle/>
          <a:p>
            <a:pPr algn="ctr"/>
            <a:r>
              <a:rPr lang="en-US" dirty="0"/>
              <a:t>Neither neighborhood density or neighborhood spending power uniquely determines the location of marijuana dispensaries</a:t>
            </a:r>
          </a:p>
        </p:txBody>
      </p:sp>
      <p:sp>
        <p:nvSpPr>
          <p:cNvPr id="6" name="Rectangle 5">
            <a:extLst>
              <a:ext uri="{FF2B5EF4-FFF2-40B4-BE49-F238E27FC236}">
                <a16:creationId xmlns:a16="http://schemas.microsoft.com/office/drawing/2014/main" id="{A8AE8588-1999-4BBC-9A4D-92CCC1D7F7F9}"/>
              </a:ext>
            </a:extLst>
          </p:cNvPr>
          <p:cNvSpPr/>
          <p:nvPr/>
        </p:nvSpPr>
        <p:spPr>
          <a:xfrm>
            <a:off x="2108719" y="4784084"/>
            <a:ext cx="7100596" cy="646331"/>
          </a:xfrm>
          <a:prstGeom prst="rect">
            <a:avLst/>
          </a:prstGeom>
        </p:spPr>
        <p:txBody>
          <a:bodyPr wrap="square">
            <a:spAutoFit/>
          </a:bodyPr>
          <a:lstStyle/>
          <a:p>
            <a:r>
              <a:rPr lang="en-US" dirty="0"/>
              <a:t>As predicted by research, strip clubs are often co-located in neighborhoods with marijuana dispensaries.</a:t>
            </a:r>
          </a:p>
        </p:txBody>
      </p:sp>
    </p:spTree>
    <p:extLst>
      <p:ext uri="{BB962C8B-B14F-4D97-AF65-F5344CB8AC3E}">
        <p14:creationId xmlns:p14="http://schemas.microsoft.com/office/powerpoint/2010/main" val="19962185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606A756F-E96E-47A1-83B5-D10180C72F5A}"/>
              </a:ext>
            </a:extLst>
          </p:cNvPr>
          <p:cNvSpPr txBox="1"/>
          <p:nvPr/>
        </p:nvSpPr>
        <p:spPr>
          <a:xfrm>
            <a:off x="2151979" y="291793"/>
            <a:ext cx="7356764" cy="830997"/>
          </a:xfrm>
          <a:prstGeom prst="rect">
            <a:avLst/>
          </a:prstGeom>
          <a:noFill/>
        </p:spPr>
        <p:txBody>
          <a:bodyPr wrap="square" rtlCol="0">
            <a:spAutoFit/>
          </a:bodyPr>
          <a:lstStyle/>
          <a:p>
            <a:pPr algn="ctr"/>
            <a:r>
              <a:rPr lang="en-US" sz="2400" dirty="0"/>
              <a:t>Can clustered neighborhood characteristics provide insight as to the location of marijuana dispensaries?</a:t>
            </a:r>
          </a:p>
        </p:txBody>
      </p:sp>
      <p:pic>
        <p:nvPicPr>
          <p:cNvPr id="4" name="Picture 3">
            <a:extLst>
              <a:ext uri="{FF2B5EF4-FFF2-40B4-BE49-F238E27FC236}">
                <a16:creationId xmlns:a16="http://schemas.microsoft.com/office/drawing/2014/main" id="{503E6BCD-CC5D-4ED4-B598-1C474393BBDB}"/>
              </a:ext>
            </a:extLst>
          </p:cNvPr>
          <p:cNvPicPr>
            <a:picLocks noChangeAspect="1"/>
          </p:cNvPicPr>
          <p:nvPr/>
        </p:nvPicPr>
        <p:blipFill>
          <a:blip r:embed="rId2"/>
          <a:stretch>
            <a:fillRect/>
          </a:stretch>
        </p:blipFill>
        <p:spPr>
          <a:xfrm>
            <a:off x="1090409" y="1318060"/>
            <a:ext cx="9479903" cy="5248147"/>
          </a:xfrm>
          <a:prstGeom prst="rect">
            <a:avLst/>
          </a:prstGeom>
        </p:spPr>
      </p:pic>
      <p:sp>
        <p:nvSpPr>
          <p:cNvPr id="7" name="TextBox 6">
            <a:extLst>
              <a:ext uri="{FF2B5EF4-FFF2-40B4-BE49-F238E27FC236}">
                <a16:creationId xmlns:a16="http://schemas.microsoft.com/office/drawing/2014/main" id="{2DCDDFD3-921F-4C0D-8D32-18F5BB27A9AD}"/>
              </a:ext>
            </a:extLst>
          </p:cNvPr>
          <p:cNvSpPr txBox="1"/>
          <p:nvPr/>
        </p:nvSpPr>
        <p:spPr>
          <a:xfrm>
            <a:off x="6755364" y="5539940"/>
            <a:ext cx="3685592" cy="923330"/>
          </a:xfrm>
          <a:prstGeom prst="rect">
            <a:avLst/>
          </a:prstGeom>
          <a:noFill/>
        </p:spPr>
        <p:txBody>
          <a:bodyPr wrap="square" rtlCol="0">
            <a:spAutoFit/>
          </a:bodyPr>
          <a:lstStyle/>
          <a:p>
            <a:r>
              <a:rPr lang="en-US" dirty="0" err="1"/>
              <a:t>Kmeans</a:t>
            </a:r>
            <a:r>
              <a:rPr lang="en-US" dirty="0"/>
              <a:t> clustering with 5 clusters, marijuana dispensaries displayed as red dots</a:t>
            </a:r>
          </a:p>
        </p:txBody>
      </p:sp>
    </p:spTree>
    <p:extLst>
      <p:ext uri="{BB962C8B-B14F-4D97-AF65-F5344CB8AC3E}">
        <p14:creationId xmlns:p14="http://schemas.microsoft.com/office/powerpoint/2010/main" val="109751769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99F0E5-AC18-4900-BBA2-5F7BDD3EF28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flipH="1">
            <a:off x="79899" y="2461334"/>
            <a:ext cx="790113" cy="1935331"/>
          </a:xfrm>
          <a:prstGeom prst="rect">
            <a:avLst/>
          </a:prstGeom>
        </p:spPr>
      </p:pic>
      <p:sp>
        <p:nvSpPr>
          <p:cNvPr id="2" name="TextBox 1">
            <a:extLst>
              <a:ext uri="{FF2B5EF4-FFF2-40B4-BE49-F238E27FC236}">
                <a16:creationId xmlns:a16="http://schemas.microsoft.com/office/drawing/2014/main" id="{606A756F-E96E-47A1-83B5-D10180C72F5A}"/>
              </a:ext>
            </a:extLst>
          </p:cNvPr>
          <p:cNvSpPr txBox="1"/>
          <p:nvPr/>
        </p:nvSpPr>
        <p:spPr>
          <a:xfrm>
            <a:off x="2077334" y="256769"/>
            <a:ext cx="7356764" cy="830997"/>
          </a:xfrm>
          <a:prstGeom prst="rect">
            <a:avLst/>
          </a:prstGeom>
          <a:noFill/>
        </p:spPr>
        <p:txBody>
          <a:bodyPr wrap="square" rtlCol="0">
            <a:spAutoFit/>
          </a:bodyPr>
          <a:lstStyle/>
          <a:p>
            <a:pPr algn="ctr"/>
            <a:r>
              <a:rPr lang="en-US" sz="2400" dirty="0"/>
              <a:t>If we optimized the number of clusters, could we gain insight as to the location of marijuana dispensaries?</a:t>
            </a:r>
          </a:p>
        </p:txBody>
      </p:sp>
      <p:sp>
        <p:nvSpPr>
          <p:cNvPr id="6" name="TextBox 5">
            <a:extLst>
              <a:ext uri="{FF2B5EF4-FFF2-40B4-BE49-F238E27FC236}">
                <a16:creationId xmlns:a16="http://schemas.microsoft.com/office/drawing/2014/main" id="{FC803598-4C21-4440-8E15-632C789D9683}"/>
              </a:ext>
            </a:extLst>
          </p:cNvPr>
          <p:cNvSpPr txBox="1"/>
          <p:nvPr/>
        </p:nvSpPr>
        <p:spPr>
          <a:xfrm>
            <a:off x="2161309" y="2276668"/>
            <a:ext cx="8520546" cy="369332"/>
          </a:xfrm>
          <a:prstGeom prst="rect">
            <a:avLst/>
          </a:prstGeom>
          <a:noFill/>
        </p:spPr>
        <p:txBody>
          <a:bodyPr wrap="square" rtlCol="0">
            <a:spAutoFit/>
          </a:bodyPr>
          <a:lstStyle/>
          <a:p>
            <a:endParaRPr lang="en-US" dirty="0"/>
          </a:p>
        </p:txBody>
      </p:sp>
      <p:sp>
        <p:nvSpPr>
          <p:cNvPr id="5" name="TextBox 4">
            <a:extLst>
              <a:ext uri="{FF2B5EF4-FFF2-40B4-BE49-F238E27FC236}">
                <a16:creationId xmlns:a16="http://schemas.microsoft.com/office/drawing/2014/main" id="{A3A46BFD-31B5-4D4B-8CDA-A65E3A854F3B}"/>
              </a:ext>
            </a:extLst>
          </p:cNvPr>
          <p:cNvSpPr txBox="1"/>
          <p:nvPr/>
        </p:nvSpPr>
        <p:spPr>
          <a:xfrm>
            <a:off x="2161309" y="3084812"/>
            <a:ext cx="8520546" cy="369332"/>
          </a:xfrm>
          <a:prstGeom prst="rect">
            <a:avLst/>
          </a:prstGeom>
          <a:noFill/>
        </p:spPr>
        <p:txBody>
          <a:bodyPr wrap="square" rtlCol="0">
            <a:spAutoFit/>
          </a:bodyPr>
          <a:lstStyle/>
          <a:p>
            <a:endParaRPr lang="en-US" dirty="0"/>
          </a:p>
        </p:txBody>
      </p:sp>
      <p:pic>
        <p:nvPicPr>
          <p:cNvPr id="4" name="Picture 3">
            <a:extLst>
              <a:ext uri="{FF2B5EF4-FFF2-40B4-BE49-F238E27FC236}">
                <a16:creationId xmlns:a16="http://schemas.microsoft.com/office/drawing/2014/main" id="{7F545619-BA81-464D-B0F1-735875E46FE6}"/>
              </a:ext>
            </a:extLst>
          </p:cNvPr>
          <p:cNvPicPr>
            <a:picLocks noChangeAspect="1"/>
          </p:cNvPicPr>
          <p:nvPr/>
        </p:nvPicPr>
        <p:blipFill>
          <a:blip r:embed="rId4"/>
          <a:stretch>
            <a:fillRect/>
          </a:stretch>
        </p:blipFill>
        <p:spPr>
          <a:xfrm>
            <a:off x="1818374" y="1298462"/>
            <a:ext cx="7874684" cy="5302769"/>
          </a:xfrm>
          <a:prstGeom prst="rect">
            <a:avLst/>
          </a:prstGeom>
        </p:spPr>
      </p:pic>
      <p:sp>
        <p:nvSpPr>
          <p:cNvPr id="7" name="TextBox 6">
            <a:extLst>
              <a:ext uri="{FF2B5EF4-FFF2-40B4-BE49-F238E27FC236}">
                <a16:creationId xmlns:a16="http://schemas.microsoft.com/office/drawing/2014/main" id="{2CED7F80-0730-451F-8508-CC166B36E9BD}"/>
              </a:ext>
            </a:extLst>
          </p:cNvPr>
          <p:cNvSpPr txBox="1"/>
          <p:nvPr/>
        </p:nvSpPr>
        <p:spPr>
          <a:xfrm>
            <a:off x="6096000" y="5559538"/>
            <a:ext cx="3253273" cy="646331"/>
          </a:xfrm>
          <a:prstGeom prst="rect">
            <a:avLst/>
          </a:prstGeom>
          <a:noFill/>
        </p:spPr>
        <p:txBody>
          <a:bodyPr wrap="square" rtlCol="0">
            <a:spAutoFit/>
          </a:bodyPr>
          <a:lstStyle/>
          <a:p>
            <a:r>
              <a:rPr lang="en-US" dirty="0"/>
              <a:t>Clustering into 6 groups, as suggested by Elbow Analysis.</a:t>
            </a:r>
          </a:p>
        </p:txBody>
      </p:sp>
    </p:spTree>
    <p:extLst>
      <p:ext uri="{BB962C8B-B14F-4D97-AF65-F5344CB8AC3E}">
        <p14:creationId xmlns:p14="http://schemas.microsoft.com/office/powerpoint/2010/main" val="25030200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99F0E5-AC18-4900-BBA2-5F7BDD3EF28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flipH="1">
            <a:off x="79899" y="2461334"/>
            <a:ext cx="790113" cy="1935331"/>
          </a:xfrm>
          <a:prstGeom prst="rect">
            <a:avLst/>
          </a:prstGeom>
        </p:spPr>
      </p:pic>
      <p:sp>
        <p:nvSpPr>
          <p:cNvPr id="2" name="TextBox 1">
            <a:extLst>
              <a:ext uri="{FF2B5EF4-FFF2-40B4-BE49-F238E27FC236}">
                <a16:creationId xmlns:a16="http://schemas.microsoft.com/office/drawing/2014/main" id="{606A756F-E96E-47A1-83B5-D10180C72F5A}"/>
              </a:ext>
            </a:extLst>
          </p:cNvPr>
          <p:cNvSpPr txBox="1"/>
          <p:nvPr/>
        </p:nvSpPr>
        <p:spPr>
          <a:xfrm>
            <a:off x="2161309" y="665018"/>
            <a:ext cx="7356764" cy="830997"/>
          </a:xfrm>
          <a:prstGeom prst="rect">
            <a:avLst/>
          </a:prstGeom>
          <a:noFill/>
        </p:spPr>
        <p:txBody>
          <a:bodyPr wrap="square" rtlCol="0">
            <a:spAutoFit/>
          </a:bodyPr>
          <a:lstStyle/>
          <a:p>
            <a:pPr algn="ctr"/>
            <a:r>
              <a:rPr lang="en-US" sz="2400" dirty="0"/>
              <a:t>Which are the best/worst neighborhood cluster areas to locate a marijuana dispensary?</a:t>
            </a:r>
          </a:p>
        </p:txBody>
      </p:sp>
      <p:pic>
        <p:nvPicPr>
          <p:cNvPr id="4" name="Picture 3">
            <a:extLst>
              <a:ext uri="{FF2B5EF4-FFF2-40B4-BE49-F238E27FC236}">
                <a16:creationId xmlns:a16="http://schemas.microsoft.com/office/drawing/2014/main" id="{B74063C4-111D-44A2-A3E4-224E0A68677D}"/>
              </a:ext>
            </a:extLst>
          </p:cNvPr>
          <p:cNvPicPr>
            <a:picLocks noChangeAspect="1"/>
          </p:cNvPicPr>
          <p:nvPr/>
        </p:nvPicPr>
        <p:blipFill>
          <a:blip r:embed="rId4"/>
          <a:stretch>
            <a:fillRect/>
          </a:stretch>
        </p:blipFill>
        <p:spPr>
          <a:xfrm>
            <a:off x="1464905" y="1623528"/>
            <a:ext cx="9611209" cy="4957967"/>
          </a:xfrm>
          <a:prstGeom prst="rect">
            <a:avLst/>
          </a:prstGeom>
        </p:spPr>
      </p:pic>
      <p:sp>
        <p:nvSpPr>
          <p:cNvPr id="7" name="TextBox 6">
            <a:extLst>
              <a:ext uri="{FF2B5EF4-FFF2-40B4-BE49-F238E27FC236}">
                <a16:creationId xmlns:a16="http://schemas.microsoft.com/office/drawing/2014/main" id="{CF783905-E38F-4646-811E-D8AAF7A24158}"/>
              </a:ext>
            </a:extLst>
          </p:cNvPr>
          <p:cNvSpPr txBox="1"/>
          <p:nvPr/>
        </p:nvSpPr>
        <p:spPr>
          <a:xfrm>
            <a:off x="5839691" y="5589036"/>
            <a:ext cx="5103844" cy="923330"/>
          </a:xfrm>
          <a:prstGeom prst="rect">
            <a:avLst/>
          </a:prstGeom>
          <a:noFill/>
        </p:spPr>
        <p:txBody>
          <a:bodyPr wrap="square" rtlCol="0">
            <a:spAutoFit/>
          </a:bodyPr>
          <a:lstStyle/>
          <a:p>
            <a:r>
              <a:rPr lang="en-US" dirty="0"/>
              <a:t>Centroids used to rank clusters for suitability; green dots mark existing marijuana dispensaries, and blue dots define strip clubs</a:t>
            </a:r>
          </a:p>
        </p:txBody>
      </p:sp>
    </p:spTree>
    <p:extLst>
      <p:ext uri="{BB962C8B-B14F-4D97-AF65-F5344CB8AC3E}">
        <p14:creationId xmlns:p14="http://schemas.microsoft.com/office/powerpoint/2010/main" val="35265185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99F0E5-AC18-4900-BBA2-5F7BDD3EF28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flipH="1">
            <a:off x="79899" y="2461334"/>
            <a:ext cx="790113" cy="1935331"/>
          </a:xfrm>
          <a:prstGeom prst="rect">
            <a:avLst/>
          </a:prstGeom>
        </p:spPr>
      </p:pic>
      <p:sp>
        <p:nvSpPr>
          <p:cNvPr id="2" name="TextBox 1">
            <a:extLst>
              <a:ext uri="{FF2B5EF4-FFF2-40B4-BE49-F238E27FC236}">
                <a16:creationId xmlns:a16="http://schemas.microsoft.com/office/drawing/2014/main" id="{3A857E87-A676-4F06-9716-F601399254D0}"/>
              </a:ext>
            </a:extLst>
          </p:cNvPr>
          <p:cNvSpPr txBox="1"/>
          <p:nvPr/>
        </p:nvSpPr>
        <p:spPr>
          <a:xfrm>
            <a:off x="3920836" y="1260763"/>
            <a:ext cx="3299301" cy="461665"/>
          </a:xfrm>
          <a:prstGeom prst="rect">
            <a:avLst/>
          </a:prstGeom>
          <a:noFill/>
        </p:spPr>
        <p:txBody>
          <a:bodyPr wrap="none" rtlCol="0">
            <a:spAutoFit/>
          </a:bodyPr>
          <a:lstStyle/>
          <a:p>
            <a:r>
              <a:rPr lang="en-US" sz="2400" dirty="0"/>
              <a:t>Putting it all together…</a:t>
            </a:r>
          </a:p>
        </p:txBody>
      </p:sp>
      <p:sp>
        <p:nvSpPr>
          <p:cNvPr id="4" name="TextBox 3">
            <a:extLst>
              <a:ext uri="{FF2B5EF4-FFF2-40B4-BE49-F238E27FC236}">
                <a16:creationId xmlns:a16="http://schemas.microsoft.com/office/drawing/2014/main" id="{4C4F8E9A-55F3-4519-86CA-69F79F925AEA}"/>
              </a:ext>
            </a:extLst>
          </p:cNvPr>
          <p:cNvSpPr txBox="1"/>
          <p:nvPr/>
        </p:nvSpPr>
        <p:spPr>
          <a:xfrm>
            <a:off x="1773382" y="2272145"/>
            <a:ext cx="8104909" cy="1200329"/>
          </a:xfrm>
          <a:prstGeom prst="rect">
            <a:avLst/>
          </a:prstGeom>
          <a:noFill/>
        </p:spPr>
        <p:txBody>
          <a:bodyPr wrap="square" rtlCol="0">
            <a:spAutoFit/>
          </a:bodyPr>
          <a:lstStyle/>
          <a:p>
            <a:r>
              <a:rPr lang="en-US" dirty="0"/>
              <a:t>Utilizing all information provided so far --  the best location for a marijuana dispensary is in a lower-income, higher density neighborhood with existing strip clubs and no existing marijuana dispensaries.   Several of these areas are viewable on the previous map.</a:t>
            </a:r>
          </a:p>
        </p:txBody>
      </p:sp>
    </p:spTree>
    <p:extLst>
      <p:ext uri="{BB962C8B-B14F-4D97-AF65-F5344CB8AC3E}">
        <p14:creationId xmlns:p14="http://schemas.microsoft.com/office/powerpoint/2010/main" val="30979544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3A882DF-ED76-4573-B851-F6923DD097CC}"/>
              </a:ext>
            </a:extLst>
          </p:cNvPr>
          <p:cNvSpPr txBox="1"/>
          <p:nvPr/>
        </p:nvSpPr>
        <p:spPr>
          <a:xfrm>
            <a:off x="1440873" y="670594"/>
            <a:ext cx="2410691" cy="461665"/>
          </a:xfrm>
          <a:prstGeom prst="rect">
            <a:avLst/>
          </a:prstGeom>
          <a:noFill/>
        </p:spPr>
        <p:txBody>
          <a:bodyPr wrap="square" rtlCol="0">
            <a:spAutoFit/>
          </a:bodyPr>
          <a:lstStyle/>
          <a:p>
            <a:r>
              <a:rPr lang="en-US" sz="2400" dirty="0"/>
              <a:t>Background:</a:t>
            </a:r>
          </a:p>
        </p:txBody>
      </p:sp>
      <p:sp>
        <p:nvSpPr>
          <p:cNvPr id="5" name="TextBox 4">
            <a:extLst>
              <a:ext uri="{FF2B5EF4-FFF2-40B4-BE49-F238E27FC236}">
                <a16:creationId xmlns:a16="http://schemas.microsoft.com/office/drawing/2014/main" id="{7FD8FB38-C37E-438E-BDF6-0DDEEB85A20C}"/>
              </a:ext>
            </a:extLst>
          </p:cNvPr>
          <p:cNvSpPr txBox="1"/>
          <p:nvPr/>
        </p:nvSpPr>
        <p:spPr>
          <a:xfrm>
            <a:off x="1413165" y="3617781"/>
            <a:ext cx="3366654" cy="461665"/>
          </a:xfrm>
          <a:prstGeom prst="rect">
            <a:avLst/>
          </a:prstGeom>
          <a:noFill/>
        </p:spPr>
        <p:txBody>
          <a:bodyPr wrap="square" rtlCol="0">
            <a:spAutoFit/>
          </a:bodyPr>
          <a:lstStyle/>
          <a:p>
            <a:r>
              <a:rPr lang="en-US" sz="2400" dirty="0"/>
              <a:t>Business Question:</a:t>
            </a:r>
          </a:p>
        </p:txBody>
      </p:sp>
      <p:sp>
        <p:nvSpPr>
          <p:cNvPr id="6" name="TextBox 5">
            <a:extLst>
              <a:ext uri="{FF2B5EF4-FFF2-40B4-BE49-F238E27FC236}">
                <a16:creationId xmlns:a16="http://schemas.microsoft.com/office/drawing/2014/main" id="{B2D49378-8494-4C41-BA0C-5873B5ACBB2B}"/>
              </a:ext>
            </a:extLst>
          </p:cNvPr>
          <p:cNvSpPr txBox="1"/>
          <p:nvPr/>
        </p:nvSpPr>
        <p:spPr>
          <a:xfrm>
            <a:off x="1440872" y="1123376"/>
            <a:ext cx="9337961" cy="646331"/>
          </a:xfrm>
          <a:prstGeom prst="rect">
            <a:avLst/>
          </a:prstGeom>
          <a:noFill/>
        </p:spPr>
        <p:txBody>
          <a:bodyPr wrap="square" rtlCol="0">
            <a:spAutoFit/>
          </a:bodyPr>
          <a:lstStyle/>
          <a:p>
            <a:r>
              <a:rPr lang="en-US" dirty="0"/>
              <a:t>Marijuana is now legal in Canada.  Toronto, the largest city in Canada, seems like an ideal place to open a new marijuana dispensary.</a:t>
            </a:r>
          </a:p>
        </p:txBody>
      </p:sp>
      <p:sp>
        <p:nvSpPr>
          <p:cNvPr id="8" name="TextBox 7">
            <a:extLst>
              <a:ext uri="{FF2B5EF4-FFF2-40B4-BE49-F238E27FC236}">
                <a16:creationId xmlns:a16="http://schemas.microsoft.com/office/drawing/2014/main" id="{DE8424C6-2A93-4F7C-B71F-6A5C5F464DFD}"/>
              </a:ext>
            </a:extLst>
          </p:cNvPr>
          <p:cNvSpPr txBox="1"/>
          <p:nvPr/>
        </p:nvSpPr>
        <p:spPr>
          <a:xfrm>
            <a:off x="1413165" y="4079446"/>
            <a:ext cx="9019309" cy="369332"/>
          </a:xfrm>
          <a:prstGeom prst="rect">
            <a:avLst/>
          </a:prstGeom>
          <a:noFill/>
        </p:spPr>
        <p:txBody>
          <a:bodyPr wrap="square" rtlCol="0">
            <a:spAutoFit/>
          </a:bodyPr>
          <a:lstStyle/>
          <a:p>
            <a:r>
              <a:rPr lang="en-US" dirty="0"/>
              <a:t>Where in Toronto is the best location for a new marijuana dispensary?  </a:t>
            </a:r>
          </a:p>
        </p:txBody>
      </p:sp>
      <p:sp>
        <p:nvSpPr>
          <p:cNvPr id="3" name="Rectangle 2">
            <a:extLst>
              <a:ext uri="{FF2B5EF4-FFF2-40B4-BE49-F238E27FC236}">
                <a16:creationId xmlns:a16="http://schemas.microsoft.com/office/drawing/2014/main" id="{184E9682-A776-40ED-8411-1A64CAF14DFC}"/>
              </a:ext>
            </a:extLst>
          </p:cNvPr>
          <p:cNvSpPr/>
          <p:nvPr/>
        </p:nvSpPr>
        <p:spPr>
          <a:xfrm>
            <a:off x="1399310" y="2555952"/>
            <a:ext cx="9337960" cy="646331"/>
          </a:xfrm>
          <a:prstGeom prst="rect">
            <a:avLst/>
          </a:prstGeom>
        </p:spPr>
        <p:txBody>
          <a:bodyPr wrap="square">
            <a:spAutoFit/>
          </a:bodyPr>
          <a:lstStyle/>
          <a:p>
            <a:r>
              <a:rPr lang="en-US" dirty="0">
                <a:latin typeface="Arial" panose="020B0604020202020204" pitchFamily="34" charset="0"/>
                <a:cs typeface="Arial" panose="020B0604020202020204" pitchFamily="34" charset="0"/>
              </a:rPr>
              <a:t>Investors hoping to turn a profit on an emerging business opportunity (marijuana) in an established market (Toronto).</a:t>
            </a:r>
          </a:p>
        </p:txBody>
      </p:sp>
      <p:sp>
        <p:nvSpPr>
          <p:cNvPr id="4" name="Rectangle 3">
            <a:extLst>
              <a:ext uri="{FF2B5EF4-FFF2-40B4-BE49-F238E27FC236}">
                <a16:creationId xmlns:a16="http://schemas.microsoft.com/office/drawing/2014/main" id="{9C8BB8DD-5195-4F3F-A790-871DFB7B66A6}"/>
              </a:ext>
            </a:extLst>
          </p:cNvPr>
          <p:cNvSpPr/>
          <p:nvPr/>
        </p:nvSpPr>
        <p:spPr>
          <a:xfrm>
            <a:off x="1385455" y="2200377"/>
            <a:ext cx="6096000" cy="461665"/>
          </a:xfrm>
          <a:prstGeom prst="rect">
            <a:avLst/>
          </a:prstGeom>
        </p:spPr>
        <p:txBody>
          <a:bodyPr>
            <a:spAutoFit/>
          </a:bodyPr>
          <a:lstStyle/>
          <a:p>
            <a:r>
              <a:rPr lang="en-US" sz="2400" dirty="0"/>
              <a:t>Target Audience:</a:t>
            </a:r>
          </a:p>
        </p:txBody>
      </p:sp>
      <p:sp>
        <p:nvSpPr>
          <p:cNvPr id="11" name="Rectangle 10">
            <a:extLst>
              <a:ext uri="{FF2B5EF4-FFF2-40B4-BE49-F238E27FC236}">
                <a16:creationId xmlns:a16="http://schemas.microsoft.com/office/drawing/2014/main" id="{8E797B63-52C7-46E8-A98D-3927D3268483}"/>
              </a:ext>
            </a:extLst>
          </p:cNvPr>
          <p:cNvSpPr/>
          <p:nvPr/>
        </p:nvSpPr>
        <p:spPr>
          <a:xfrm>
            <a:off x="1413165" y="5356409"/>
            <a:ext cx="9365669" cy="646331"/>
          </a:xfrm>
          <a:prstGeom prst="rect">
            <a:avLst/>
          </a:prstGeom>
        </p:spPr>
        <p:txBody>
          <a:bodyPr wrap="square">
            <a:spAutoFit/>
          </a:bodyPr>
          <a:lstStyle/>
          <a:p>
            <a:r>
              <a:rPr lang="en-US" dirty="0"/>
              <a:t>Can we mine neighborhood information using geo-info tools such as Foursquare data and AI techniques such as clustering to suggest an optimal location for the facility?</a:t>
            </a:r>
          </a:p>
        </p:txBody>
      </p:sp>
      <p:sp>
        <p:nvSpPr>
          <p:cNvPr id="12" name="Rectangle 11">
            <a:extLst>
              <a:ext uri="{FF2B5EF4-FFF2-40B4-BE49-F238E27FC236}">
                <a16:creationId xmlns:a16="http://schemas.microsoft.com/office/drawing/2014/main" id="{4282AC67-ED13-4533-8286-BE52B76FB0E3}"/>
              </a:ext>
            </a:extLst>
          </p:cNvPr>
          <p:cNvSpPr/>
          <p:nvPr/>
        </p:nvSpPr>
        <p:spPr>
          <a:xfrm>
            <a:off x="1413165" y="4894744"/>
            <a:ext cx="6096000" cy="461665"/>
          </a:xfrm>
          <a:prstGeom prst="rect">
            <a:avLst/>
          </a:prstGeom>
        </p:spPr>
        <p:txBody>
          <a:bodyPr>
            <a:spAutoFit/>
          </a:bodyPr>
          <a:lstStyle/>
          <a:p>
            <a:r>
              <a:rPr lang="en-US" sz="2400" dirty="0"/>
              <a:t>Technology</a:t>
            </a:r>
          </a:p>
        </p:txBody>
      </p:sp>
      <p:pic>
        <p:nvPicPr>
          <p:cNvPr id="15" name="Picture 14">
            <a:extLst>
              <a:ext uri="{FF2B5EF4-FFF2-40B4-BE49-F238E27FC236}">
                <a16:creationId xmlns:a16="http://schemas.microsoft.com/office/drawing/2014/main" id="{D82DA783-7D0B-4715-B0A6-EB540DED4D2C}"/>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flipH="1">
            <a:off x="81822" y="2081618"/>
            <a:ext cx="790113" cy="1935331"/>
          </a:xfrm>
          <a:prstGeom prst="rect">
            <a:avLst/>
          </a:prstGeom>
        </p:spPr>
      </p:pic>
      <p:pic>
        <p:nvPicPr>
          <p:cNvPr id="3078" name="Picture 6" descr="Image result for canada leaf">
            <a:extLst>
              <a:ext uri="{FF2B5EF4-FFF2-40B4-BE49-F238E27FC236}">
                <a16:creationId xmlns:a16="http://schemas.microsoft.com/office/drawing/2014/main" id="{3B5D68A4-B675-4597-850E-7CD11D4C4C4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641776"/>
            <a:ext cx="953759" cy="9537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1165161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DD588-AD93-4EC4-AB93-D65696834121}"/>
              </a:ext>
            </a:extLst>
          </p:cNvPr>
          <p:cNvSpPr>
            <a:spLocks noGrp="1"/>
          </p:cNvSpPr>
          <p:nvPr>
            <p:ph type="title"/>
          </p:nvPr>
        </p:nvSpPr>
        <p:spPr>
          <a:xfrm>
            <a:off x="2611809" y="998376"/>
            <a:ext cx="6252274" cy="886909"/>
          </a:xfrm>
        </p:spPr>
        <p:txBody>
          <a:bodyPr/>
          <a:lstStyle/>
          <a:p>
            <a:r>
              <a:rPr lang="en-US" dirty="0"/>
              <a:t>Opportunities for Improvement</a:t>
            </a:r>
          </a:p>
        </p:txBody>
      </p:sp>
      <p:sp>
        <p:nvSpPr>
          <p:cNvPr id="3" name="Content Placeholder 2">
            <a:extLst>
              <a:ext uri="{FF2B5EF4-FFF2-40B4-BE49-F238E27FC236}">
                <a16:creationId xmlns:a16="http://schemas.microsoft.com/office/drawing/2014/main" id="{B40F0AC9-1B09-4AE6-99E0-4B54733420FB}"/>
              </a:ext>
            </a:extLst>
          </p:cNvPr>
          <p:cNvSpPr>
            <a:spLocks noGrp="1"/>
          </p:cNvSpPr>
          <p:nvPr>
            <p:ph idx="1"/>
          </p:nvPr>
        </p:nvSpPr>
        <p:spPr>
          <a:xfrm>
            <a:off x="1539551" y="1885285"/>
            <a:ext cx="9349273" cy="4164659"/>
          </a:xfrm>
        </p:spPr>
        <p:txBody>
          <a:bodyPr>
            <a:normAutofit/>
          </a:bodyPr>
          <a:lstStyle/>
          <a:p>
            <a:pPr algn="ctr"/>
            <a:r>
              <a:rPr lang="en-US" dirty="0"/>
              <a:t>Foursquare data, derived from self-reporting, subject to bias.  Investigate other geo-locating tools.</a:t>
            </a:r>
          </a:p>
          <a:p>
            <a:pPr algn="ctr"/>
            <a:r>
              <a:rPr lang="en-US" dirty="0"/>
              <a:t>The number of marijuana dispensaries hovers in the not-statistically significant range (~30).  Further insight might be gained by examining other cities with legal marijuana (</a:t>
            </a:r>
            <a:r>
              <a:rPr lang="en-US" dirty="0" err="1"/>
              <a:t>e.g</a:t>
            </a:r>
            <a:r>
              <a:rPr lang="en-US" dirty="0"/>
              <a:t>, Seattle, Denver).</a:t>
            </a:r>
          </a:p>
          <a:p>
            <a:pPr algn="ctr"/>
            <a:r>
              <a:rPr lang="en-US" dirty="0"/>
              <a:t>Alcohol venues also have a positive relationship with marijuana dispensaries.   Investigate clustering neighborhoods based on percentage alcohol venues.</a:t>
            </a:r>
          </a:p>
        </p:txBody>
      </p:sp>
      <p:pic>
        <p:nvPicPr>
          <p:cNvPr id="4" name="Picture 3">
            <a:extLst>
              <a:ext uri="{FF2B5EF4-FFF2-40B4-BE49-F238E27FC236}">
                <a16:creationId xmlns:a16="http://schemas.microsoft.com/office/drawing/2014/main" id="{5C103711-324F-458E-8091-865EDEE2D43E}"/>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flipH="1">
            <a:off x="79899" y="2461334"/>
            <a:ext cx="790113" cy="1935331"/>
          </a:xfrm>
          <a:prstGeom prst="rect">
            <a:avLst/>
          </a:prstGeom>
        </p:spPr>
      </p:pic>
    </p:spTree>
    <p:extLst>
      <p:ext uri="{BB962C8B-B14F-4D97-AF65-F5344CB8AC3E}">
        <p14:creationId xmlns:p14="http://schemas.microsoft.com/office/powerpoint/2010/main" val="421035158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4D0178-38ED-4B3F-9BD9-6E3ECDB942CD}"/>
              </a:ext>
            </a:extLst>
          </p:cNvPr>
          <p:cNvSpPr>
            <a:spLocks noGrp="1"/>
          </p:cNvSpPr>
          <p:nvPr>
            <p:ph type="ctrTitle"/>
          </p:nvPr>
        </p:nvSpPr>
        <p:spPr>
          <a:xfrm>
            <a:off x="1977326" y="2629286"/>
            <a:ext cx="5518066" cy="2268559"/>
          </a:xfrm>
        </p:spPr>
        <p:txBody>
          <a:bodyPr/>
          <a:lstStyle/>
          <a:p>
            <a:r>
              <a:rPr lang="en-US" dirty="0"/>
              <a:t>THANK YOU for your time!</a:t>
            </a:r>
          </a:p>
        </p:txBody>
      </p:sp>
    </p:spTree>
    <p:extLst>
      <p:ext uri="{BB962C8B-B14F-4D97-AF65-F5344CB8AC3E}">
        <p14:creationId xmlns:p14="http://schemas.microsoft.com/office/powerpoint/2010/main" val="19904524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FDD588-AD93-4EC4-AB93-D65696834121}"/>
              </a:ext>
            </a:extLst>
          </p:cNvPr>
          <p:cNvSpPr>
            <a:spLocks noGrp="1"/>
          </p:cNvSpPr>
          <p:nvPr>
            <p:ph type="title"/>
          </p:nvPr>
        </p:nvSpPr>
        <p:spPr>
          <a:xfrm>
            <a:off x="3342578" y="1513501"/>
            <a:ext cx="5287925" cy="1077229"/>
          </a:xfrm>
        </p:spPr>
        <p:txBody>
          <a:bodyPr/>
          <a:lstStyle/>
          <a:p>
            <a:pPr algn="ctr"/>
            <a:r>
              <a:rPr lang="en-US" dirty="0"/>
              <a:t>Caveats and Disclaimers</a:t>
            </a:r>
          </a:p>
        </p:txBody>
      </p:sp>
      <p:sp>
        <p:nvSpPr>
          <p:cNvPr id="3" name="Content Placeholder 2">
            <a:extLst>
              <a:ext uri="{FF2B5EF4-FFF2-40B4-BE49-F238E27FC236}">
                <a16:creationId xmlns:a16="http://schemas.microsoft.com/office/drawing/2014/main" id="{B40F0AC9-1B09-4AE6-99E0-4B54733420FB}"/>
              </a:ext>
            </a:extLst>
          </p:cNvPr>
          <p:cNvSpPr>
            <a:spLocks noGrp="1"/>
          </p:cNvSpPr>
          <p:nvPr>
            <p:ph idx="1"/>
          </p:nvPr>
        </p:nvSpPr>
        <p:spPr>
          <a:xfrm>
            <a:off x="1669473" y="2461334"/>
            <a:ext cx="8853054" cy="2530889"/>
          </a:xfrm>
        </p:spPr>
        <p:txBody>
          <a:bodyPr>
            <a:normAutofit fontScale="85000" lnSpcReduction="20000"/>
          </a:bodyPr>
          <a:lstStyle/>
          <a:p>
            <a:pPr algn="ctr"/>
            <a:endParaRPr lang="en-US" sz="2800" dirty="0"/>
          </a:p>
          <a:p>
            <a:r>
              <a:rPr lang="en-US" sz="2800" dirty="0"/>
              <a:t>I do not smoke or otherwise consume marijuana</a:t>
            </a:r>
          </a:p>
          <a:p>
            <a:r>
              <a:rPr lang="en-US" sz="2800" dirty="0"/>
              <a:t>I do not judge those who partake.</a:t>
            </a:r>
          </a:p>
          <a:p>
            <a:r>
              <a:rPr lang="en-US" sz="2800" dirty="0"/>
              <a:t>I have no political position or moral opinion on the issue of marijuana legalization for adults.</a:t>
            </a:r>
          </a:p>
        </p:txBody>
      </p:sp>
      <p:pic>
        <p:nvPicPr>
          <p:cNvPr id="4" name="Picture 3">
            <a:extLst>
              <a:ext uri="{FF2B5EF4-FFF2-40B4-BE49-F238E27FC236}">
                <a16:creationId xmlns:a16="http://schemas.microsoft.com/office/drawing/2014/main" id="{5C103711-324F-458E-8091-865EDEE2D43E}"/>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flipH="1">
            <a:off x="79899" y="2461334"/>
            <a:ext cx="790113" cy="1935331"/>
          </a:xfrm>
          <a:prstGeom prst="rect">
            <a:avLst/>
          </a:prstGeom>
        </p:spPr>
      </p:pic>
    </p:spTree>
    <p:extLst>
      <p:ext uri="{BB962C8B-B14F-4D97-AF65-F5344CB8AC3E}">
        <p14:creationId xmlns:p14="http://schemas.microsoft.com/office/powerpoint/2010/main" val="22380440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5DD5000-26FA-4EA2-B958-DF931A79A415}"/>
              </a:ext>
            </a:extLst>
          </p:cNvPr>
          <p:cNvSpPr/>
          <p:nvPr/>
        </p:nvSpPr>
        <p:spPr>
          <a:xfrm>
            <a:off x="1163782" y="1745673"/>
            <a:ext cx="10030691" cy="4666289"/>
          </a:xfrm>
          <a:prstGeom prst="rect">
            <a:avLst/>
          </a:prstGeom>
        </p:spPr>
        <p:txBody>
          <a:bodyPr wrap="square">
            <a:spAutoFit/>
          </a:bodyPr>
          <a:lstStyle/>
          <a:p>
            <a:r>
              <a:rPr lang="en-US" dirty="0"/>
              <a:t>Dineen, J.K., "Cannabis dispensary rules in SF create clusters", San Francisco Chronicle, 10 August 2017, https://www.sfchronicle.com/bayarea/article/Cannabis-dispensary-rules-in-SF-create-clusters-11746532.php</a:t>
            </a:r>
          </a:p>
          <a:p>
            <a:endParaRPr lang="en-US" dirty="0"/>
          </a:p>
          <a:p>
            <a:r>
              <a:rPr lang="en-US" dirty="0"/>
              <a:t>McVey, E., "Recreational marijuana stores are clustered in low-income areas of Denver, Seattle", Marijuana Business Daily, 31 July 2017, https://mjbizdaily.com/chart-recreational-marijuana-stores-clustered-low-income-areas-denver-seattle/</a:t>
            </a:r>
          </a:p>
          <a:p>
            <a:endParaRPr lang="en-US" dirty="0"/>
          </a:p>
          <a:p>
            <a:r>
              <a:rPr lang="en-US" dirty="0"/>
              <a:t>Snell, R. and </a:t>
            </a:r>
            <a:r>
              <a:rPr lang="en-US" dirty="0" err="1"/>
              <a:t>Beneditti</a:t>
            </a:r>
            <a:r>
              <a:rPr lang="en-US" dirty="0"/>
              <a:t>, "Detroit medical marijuana shops sprout like weeds near the suburbs", </a:t>
            </a:r>
            <a:r>
              <a:rPr lang="en-US" dirty="0" err="1"/>
              <a:t>Crains</a:t>
            </a:r>
            <a:r>
              <a:rPr lang="en-US" dirty="0"/>
              <a:t> Detroit Business, 24 April 2016, https://www.crainsdetroit.com/article/20160424/NEWS/160429925/detroit-medical-marijuana-shops-sprout-like-weeds-near-the-suburbs</a:t>
            </a:r>
          </a:p>
          <a:p>
            <a:endParaRPr lang="en-US" dirty="0"/>
          </a:p>
          <a:p>
            <a:r>
              <a:rPr lang="en-US" dirty="0" err="1"/>
              <a:t>Thomas,C</a:t>
            </a:r>
            <a:r>
              <a:rPr lang="en-US" dirty="0"/>
              <a:t>. and </a:t>
            </a:r>
            <a:r>
              <a:rPr lang="en-US" dirty="0" err="1"/>
              <a:t>Freisthler</a:t>
            </a:r>
            <a:r>
              <a:rPr lang="en-US" dirty="0"/>
              <a:t>, D., "Examining the Locations of Medical Marijuana Dispensaries in Los Angeles" Drug Alcohol Rev. 2016 May; 35(3): 334–337, Published online 2015 Sep 30. </a:t>
            </a:r>
            <a:r>
              <a:rPr lang="en-US" dirty="0" err="1"/>
              <a:t>doi</a:t>
            </a:r>
            <a:r>
              <a:rPr lang="en-US" dirty="0"/>
              <a:t>: 10.1111/dar.12325, https://www.ncbi.nlm.nih.gov/pmc/articles/PMC4814366/</a:t>
            </a:r>
          </a:p>
        </p:txBody>
      </p:sp>
      <p:sp>
        <p:nvSpPr>
          <p:cNvPr id="6" name="TextBox 5">
            <a:extLst>
              <a:ext uri="{FF2B5EF4-FFF2-40B4-BE49-F238E27FC236}">
                <a16:creationId xmlns:a16="http://schemas.microsoft.com/office/drawing/2014/main" id="{DE6CC6DA-1F96-4EC6-97C4-4A5E25F73300}"/>
              </a:ext>
            </a:extLst>
          </p:cNvPr>
          <p:cNvSpPr txBox="1"/>
          <p:nvPr/>
        </p:nvSpPr>
        <p:spPr>
          <a:xfrm>
            <a:off x="4239491" y="673659"/>
            <a:ext cx="2590800" cy="646331"/>
          </a:xfrm>
          <a:prstGeom prst="rect">
            <a:avLst/>
          </a:prstGeom>
          <a:noFill/>
        </p:spPr>
        <p:txBody>
          <a:bodyPr wrap="square" rtlCol="0">
            <a:spAutoFit/>
          </a:bodyPr>
          <a:lstStyle/>
          <a:p>
            <a:r>
              <a:rPr lang="en-US" sz="3600" dirty="0"/>
              <a:t>References</a:t>
            </a:r>
          </a:p>
        </p:txBody>
      </p:sp>
    </p:spTree>
    <p:extLst>
      <p:ext uri="{BB962C8B-B14F-4D97-AF65-F5344CB8AC3E}">
        <p14:creationId xmlns:p14="http://schemas.microsoft.com/office/powerpoint/2010/main" val="4100465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99F0E5-AC18-4900-BBA2-5F7BDD3EF28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flipH="1">
            <a:off x="79899" y="2461334"/>
            <a:ext cx="790113" cy="1935331"/>
          </a:xfrm>
          <a:prstGeom prst="rect">
            <a:avLst/>
          </a:prstGeom>
        </p:spPr>
      </p:pic>
      <p:sp>
        <p:nvSpPr>
          <p:cNvPr id="6" name="Subtitle 2">
            <a:extLst>
              <a:ext uri="{FF2B5EF4-FFF2-40B4-BE49-F238E27FC236}">
                <a16:creationId xmlns:a16="http://schemas.microsoft.com/office/drawing/2014/main" id="{2F734841-F8C9-4E6A-B70A-5E6D55A27DD6}"/>
              </a:ext>
            </a:extLst>
          </p:cNvPr>
          <p:cNvSpPr txBox="1">
            <a:spLocks/>
          </p:cNvSpPr>
          <p:nvPr/>
        </p:nvSpPr>
        <p:spPr>
          <a:xfrm>
            <a:off x="1246909" y="1524000"/>
            <a:ext cx="9656618" cy="4836071"/>
          </a:xfrm>
          <a:prstGeom prst="rect">
            <a:avLst/>
          </a:prstGeom>
        </p:spPr>
        <p:txBody>
          <a:bodyPr>
            <a:normAutofit/>
          </a:bodyPr>
          <a:lst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r>
              <a:rPr lang="en-US" dirty="0"/>
              <a:t>Review of research on marijuana dispensaries suggests they are location-constrained by zoning regulations and neighborhood opposition.  It is theorized that marijuana shops are often located near strip clubs, liquor stores, bars and other adult diversions due to favorable zoning regulations and tolerant neighbors.</a:t>
            </a:r>
          </a:p>
          <a:p>
            <a:r>
              <a:rPr lang="en-US" dirty="0"/>
              <a:t>Research shows that marijuana customers are normally higher income; however, these facilities are located in low income areas – often near the outskirts of the city limits and usually near a freeway offramp.  Theory is that people don’t want to live next door to a pot shop, and don’t mind freeway driving to a seedier neighborhood to purchase product.</a:t>
            </a:r>
          </a:p>
          <a:p>
            <a:r>
              <a:rPr lang="en-US" dirty="0"/>
              <a:t>Reference provided near the end of presentation.</a:t>
            </a:r>
          </a:p>
          <a:p>
            <a:endParaRPr lang="en-US" dirty="0"/>
          </a:p>
          <a:p>
            <a:pPr marL="0" indent="0">
              <a:buNone/>
            </a:pPr>
            <a:endParaRPr lang="en-US" dirty="0"/>
          </a:p>
          <a:p>
            <a:pPr marL="0" indent="0">
              <a:buNone/>
            </a:pPr>
            <a:endParaRPr lang="en-US" dirty="0"/>
          </a:p>
        </p:txBody>
      </p:sp>
      <p:sp>
        <p:nvSpPr>
          <p:cNvPr id="2" name="TextBox 1">
            <a:extLst>
              <a:ext uri="{FF2B5EF4-FFF2-40B4-BE49-F238E27FC236}">
                <a16:creationId xmlns:a16="http://schemas.microsoft.com/office/drawing/2014/main" id="{086B35C7-BE72-462C-8FB4-228C3FC36179}"/>
              </a:ext>
            </a:extLst>
          </p:cNvPr>
          <p:cNvSpPr txBox="1"/>
          <p:nvPr/>
        </p:nvSpPr>
        <p:spPr>
          <a:xfrm>
            <a:off x="4849091" y="457200"/>
            <a:ext cx="2133600" cy="584775"/>
          </a:xfrm>
          <a:prstGeom prst="rect">
            <a:avLst/>
          </a:prstGeom>
          <a:noFill/>
        </p:spPr>
        <p:txBody>
          <a:bodyPr wrap="square" rtlCol="0">
            <a:spAutoFit/>
          </a:bodyPr>
          <a:lstStyle/>
          <a:p>
            <a:r>
              <a:rPr lang="en-US" sz="3200" dirty="0"/>
              <a:t>Research</a:t>
            </a:r>
          </a:p>
        </p:txBody>
      </p:sp>
    </p:spTree>
    <p:extLst>
      <p:ext uri="{BB962C8B-B14F-4D97-AF65-F5344CB8AC3E}">
        <p14:creationId xmlns:p14="http://schemas.microsoft.com/office/powerpoint/2010/main" val="28946312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99F0E5-AC18-4900-BBA2-5F7BDD3EF28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flipH="1">
            <a:off x="79899" y="2461334"/>
            <a:ext cx="790113" cy="1935331"/>
          </a:xfrm>
          <a:prstGeom prst="rect">
            <a:avLst/>
          </a:prstGeom>
        </p:spPr>
      </p:pic>
      <p:sp>
        <p:nvSpPr>
          <p:cNvPr id="4" name="Subtitle 2">
            <a:extLst>
              <a:ext uri="{FF2B5EF4-FFF2-40B4-BE49-F238E27FC236}">
                <a16:creationId xmlns:a16="http://schemas.microsoft.com/office/drawing/2014/main" id="{3469E3C2-BBA6-496E-98A0-64A49CA38C88}"/>
              </a:ext>
            </a:extLst>
          </p:cNvPr>
          <p:cNvSpPr txBox="1">
            <a:spLocks/>
          </p:cNvSpPr>
          <p:nvPr/>
        </p:nvSpPr>
        <p:spPr>
          <a:xfrm>
            <a:off x="1454727" y="2590799"/>
            <a:ext cx="9448800" cy="3020291"/>
          </a:xfrm>
          <a:prstGeom prst="rect">
            <a:avLst/>
          </a:prstGeom>
        </p:spPr>
        <p:txBody>
          <a:bodyPr>
            <a:normAutofit/>
          </a:bodyPr>
          <a:lst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r>
              <a:rPr lang="en-US" dirty="0"/>
              <a:t>Primary data sources are Foursquare location data, </a:t>
            </a:r>
            <a:r>
              <a:rPr lang="en-US" dirty="0" err="1"/>
              <a:t>Wikipdia</a:t>
            </a:r>
            <a:r>
              <a:rPr lang="en-US" dirty="0"/>
              <a:t> Postal Code data, data obtained from </a:t>
            </a:r>
            <a:r>
              <a:rPr lang="en-US" dirty="0" err="1"/>
              <a:t>GoogleMaps</a:t>
            </a:r>
            <a:r>
              <a:rPr lang="en-US" dirty="0"/>
              <a:t> and world census data.</a:t>
            </a:r>
          </a:p>
          <a:p>
            <a:r>
              <a:rPr lang="en-US" dirty="0"/>
              <a:t>Census Data parsed to extract fields:   </a:t>
            </a:r>
            <a:r>
              <a:rPr lang="en-US" dirty="0" err="1"/>
              <a:t>PostCode</a:t>
            </a:r>
            <a:r>
              <a:rPr lang="en-US" dirty="0"/>
              <a:t>, Borough, Neighborhood, Population, Longitude, Latitude, </a:t>
            </a:r>
            <a:r>
              <a:rPr lang="en-US" dirty="0" err="1"/>
              <a:t>PopulationDensity</a:t>
            </a:r>
            <a:r>
              <a:rPr lang="en-US" dirty="0"/>
              <a:t>, Area, </a:t>
            </a:r>
            <a:r>
              <a:rPr lang="en-US" dirty="0" err="1"/>
              <a:t>SpendingPower</a:t>
            </a:r>
            <a:endParaRPr lang="en-US" dirty="0"/>
          </a:p>
          <a:p>
            <a:r>
              <a:rPr lang="en-US" dirty="0"/>
              <a:t>Data coordinates for marijuana dispensaries and strip clubs obtained via Google Maps API.</a:t>
            </a:r>
          </a:p>
          <a:p>
            <a:endParaRPr lang="en-US" dirty="0"/>
          </a:p>
          <a:p>
            <a:pPr marL="0" indent="0">
              <a:buNone/>
            </a:pPr>
            <a:endParaRPr lang="en-US" dirty="0"/>
          </a:p>
          <a:p>
            <a:pPr marL="0" indent="0">
              <a:buNone/>
            </a:pPr>
            <a:endParaRPr lang="en-US" dirty="0"/>
          </a:p>
        </p:txBody>
      </p:sp>
      <p:sp>
        <p:nvSpPr>
          <p:cNvPr id="11" name="TextBox 10">
            <a:extLst>
              <a:ext uri="{FF2B5EF4-FFF2-40B4-BE49-F238E27FC236}">
                <a16:creationId xmlns:a16="http://schemas.microsoft.com/office/drawing/2014/main" id="{DB023364-E6E5-4648-AC60-64052B85BD85}"/>
              </a:ext>
            </a:extLst>
          </p:cNvPr>
          <p:cNvSpPr txBox="1"/>
          <p:nvPr/>
        </p:nvSpPr>
        <p:spPr>
          <a:xfrm>
            <a:off x="2618510" y="759723"/>
            <a:ext cx="6373090" cy="584775"/>
          </a:xfrm>
          <a:prstGeom prst="rect">
            <a:avLst/>
          </a:prstGeom>
          <a:noFill/>
        </p:spPr>
        <p:txBody>
          <a:bodyPr wrap="square" rtlCol="0">
            <a:spAutoFit/>
          </a:bodyPr>
          <a:lstStyle/>
          <a:p>
            <a:pPr algn="ctr"/>
            <a:r>
              <a:rPr lang="en-US" sz="3200" dirty="0"/>
              <a:t>Data Sources</a:t>
            </a:r>
          </a:p>
        </p:txBody>
      </p:sp>
    </p:spTree>
    <p:extLst>
      <p:ext uri="{BB962C8B-B14F-4D97-AF65-F5344CB8AC3E}">
        <p14:creationId xmlns:p14="http://schemas.microsoft.com/office/powerpoint/2010/main" val="20318386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99F0E5-AC18-4900-BBA2-5F7BDD3EF28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flipH="1">
            <a:off x="79899" y="2461334"/>
            <a:ext cx="790113" cy="1935331"/>
          </a:xfrm>
          <a:prstGeom prst="rect">
            <a:avLst/>
          </a:prstGeom>
        </p:spPr>
      </p:pic>
      <p:sp>
        <p:nvSpPr>
          <p:cNvPr id="4" name="Subtitle 2">
            <a:extLst>
              <a:ext uri="{FF2B5EF4-FFF2-40B4-BE49-F238E27FC236}">
                <a16:creationId xmlns:a16="http://schemas.microsoft.com/office/drawing/2014/main" id="{3469E3C2-BBA6-496E-98A0-64A49CA38C88}"/>
              </a:ext>
            </a:extLst>
          </p:cNvPr>
          <p:cNvSpPr txBox="1">
            <a:spLocks/>
          </p:cNvSpPr>
          <p:nvPr/>
        </p:nvSpPr>
        <p:spPr>
          <a:xfrm>
            <a:off x="1350818" y="1291783"/>
            <a:ext cx="9490363" cy="3474181"/>
          </a:xfrm>
          <a:prstGeom prst="rect">
            <a:avLst/>
          </a:prstGeom>
        </p:spPr>
        <p:txBody>
          <a:bodyPr>
            <a:normAutofit/>
          </a:bodyPr>
          <a:lst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r>
              <a:rPr lang="en-US" dirty="0"/>
              <a:t>Postal Codes are needed for neighborhood longitude/latitude data mapping and required to obtain venue information from Foursquare.  Postal codes for Toronto, Ontario, Canada were extracted from "List of postal codes of Canada: M" (</a:t>
            </a:r>
            <a:r>
              <a:rPr lang="en-US" u="sng" dirty="0">
                <a:hlinkClick r:id="rId4"/>
              </a:rPr>
              <a:t>https://en.wikipedia.org/wiki/List_of_postal_codes_of_Canada:_M</a:t>
            </a:r>
            <a:r>
              <a:rPr lang="en-US" dirty="0"/>
              <a:t>). </a:t>
            </a:r>
          </a:p>
          <a:p>
            <a:r>
              <a:rPr lang="en-US" dirty="0"/>
              <a:t>Resulting neighborhood html data parsed and fields Postcode, Borough, Neighborhood stored in a table (example below)</a:t>
            </a:r>
          </a:p>
          <a:p>
            <a:r>
              <a:rPr lang="en-US" dirty="0"/>
              <a:t>Data then transformed into </a:t>
            </a:r>
            <a:r>
              <a:rPr lang="en-US" dirty="0" err="1"/>
              <a:t>dataframe</a:t>
            </a:r>
            <a:r>
              <a:rPr lang="en-US" dirty="0"/>
              <a:t>; entries with empty fields resolved.</a:t>
            </a:r>
          </a:p>
          <a:p>
            <a:endParaRPr lang="en-US" dirty="0"/>
          </a:p>
          <a:p>
            <a:pPr marL="0" indent="0">
              <a:buNone/>
            </a:pPr>
            <a:endParaRPr lang="en-US" dirty="0"/>
          </a:p>
        </p:txBody>
      </p:sp>
      <p:sp>
        <p:nvSpPr>
          <p:cNvPr id="11" name="TextBox 10">
            <a:extLst>
              <a:ext uri="{FF2B5EF4-FFF2-40B4-BE49-F238E27FC236}">
                <a16:creationId xmlns:a16="http://schemas.microsoft.com/office/drawing/2014/main" id="{DB023364-E6E5-4648-AC60-64052B85BD85}"/>
              </a:ext>
            </a:extLst>
          </p:cNvPr>
          <p:cNvSpPr txBox="1"/>
          <p:nvPr/>
        </p:nvSpPr>
        <p:spPr>
          <a:xfrm>
            <a:off x="3089563" y="582104"/>
            <a:ext cx="5777346" cy="584775"/>
          </a:xfrm>
          <a:prstGeom prst="rect">
            <a:avLst/>
          </a:prstGeom>
          <a:noFill/>
        </p:spPr>
        <p:txBody>
          <a:bodyPr wrap="square" rtlCol="0">
            <a:spAutoFit/>
          </a:bodyPr>
          <a:lstStyle/>
          <a:p>
            <a:r>
              <a:rPr lang="en-US" sz="3200" dirty="0"/>
              <a:t>Data Source – Postal Codes</a:t>
            </a:r>
          </a:p>
        </p:txBody>
      </p:sp>
      <p:sp>
        <p:nvSpPr>
          <p:cNvPr id="12" name="Rectangle 7">
            <a:extLst>
              <a:ext uri="{FF2B5EF4-FFF2-40B4-BE49-F238E27FC236}">
                <a16:creationId xmlns:a16="http://schemas.microsoft.com/office/drawing/2014/main" id="{BE7121AC-EB25-4749-AF66-5D5D2FA78408}"/>
              </a:ext>
            </a:extLst>
          </p:cNvPr>
          <p:cNvSpPr>
            <a:spLocks noChangeArrowheads="1"/>
          </p:cNvSpPr>
          <p:nvPr/>
        </p:nvSpPr>
        <p:spPr bwMode="auto">
          <a:xfrm>
            <a:off x="0" y="0"/>
            <a:ext cx="12192000" cy="457200"/>
          </a:xfrm>
          <a:prstGeom prst="rect">
            <a:avLst/>
          </a:prstGeom>
          <a:solidFill>
            <a:srgbClr val="F7F7F7"/>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00" b="0" i="1" u="none" strike="noStrike" cap="none" normalizeH="0" baseline="0">
                <a:ln>
                  <a:noFill/>
                </a:ln>
                <a:solidFill>
                  <a:srgbClr val="408080"/>
                </a:solidFill>
                <a:effectLst/>
                <a:latin typeface="Courier New" panose="02070309020205020404" pitchFamily="49" charset="0"/>
                <a:cs typeface="Courier New" panose="02070309020205020404" pitchFamily="49" charset="0"/>
              </a:rPr>
              <a:t>Postcode', 'Borough', 'Neighbourhood</a:t>
            </a:r>
            <a:r>
              <a:rPr kumimoji="0" lang="en-US" altLang="en-US" sz="800" b="0" i="0" u="none" strike="noStrike" cap="none" normalizeH="0" baseline="0">
                <a:ln>
                  <a:noFill/>
                </a:ln>
                <a:solidFill>
                  <a:schemeClr val="tx1"/>
                </a:solidFill>
                <a:effectLst/>
              </a:rPr>
              <a:t> </a:t>
            </a: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13" name="Table 12">
            <a:extLst>
              <a:ext uri="{FF2B5EF4-FFF2-40B4-BE49-F238E27FC236}">
                <a16:creationId xmlns:a16="http://schemas.microsoft.com/office/drawing/2014/main" id="{62D9F08E-80FD-423D-AB8B-15C9259B8887}"/>
              </a:ext>
            </a:extLst>
          </p:cNvPr>
          <p:cNvGraphicFramePr>
            <a:graphicFrameLocks noGrp="1"/>
          </p:cNvGraphicFramePr>
          <p:nvPr>
            <p:extLst>
              <p:ext uri="{D42A27DB-BD31-4B8C-83A1-F6EECF244321}">
                <p14:modId xmlns:p14="http://schemas.microsoft.com/office/powerpoint/2010/main" val="1191128853"/>
              </p:ext>
            </p:extLst>
          </p:nvPr>
        </p:nvGraphicFramePr>
        <p:xfrm>
          <a:off x="1801092" y="4946072"/>
          <a:ext cx="8354289" cy="1472972"/>
        </p:xfrm>
        <a:graphic>
          <a:graphicData uri="http://schemas.openxmlformats.org/drawingml/2006/table">
            <a:tbl>
              <a:tblPr/>
              <a:tblGrid>
                <a:gridCol w="1639147">
                  <a:extLst>
                    <a:ext uri="{9D8B030D-6E8A-4147-A177-3AD203B41FA5}">
                      <a16:colId xmlns:a16="http://schemas.microsoft.com/office/drawing/2014/main" val="1951343628"/>
                    </a:ext>
                  </a:extLst>
                </a:gridCol>
                <a:gridCol w="1682963">
                  <a:extLst>
                    <a:ext uri="{9D8B030D-6E8A-4147-A177-3AD203B41FA5}">
                      <a16:colId xmlns:a16="http://schemas.microsoft.com/office/drawing/2014/main" val="663875664"/>
                    </a:ext>
                  </a:extLst>
                </a:gridCol>
                <a:gridCol w="1682963">
                  <a:extLst>
                    <a:ext uri="{9D8B030D-6E8A-4147-A177-3AD203B41FA5}">
                      <a16:colId xmlns:a16="http://schemas.microsoft.com/office/drawing/2014/main" val="748507441"/>
                    </a:ext>
                  </a:extLst>
                </a:gridCol>
                <a:gridCol w="3349216">
                  <a:extLst>
                    <a:ext uri="{9D8B030D-6E8A-4147-A177-3AD203B41FA5}">
                      <a16:colId xmlns:a16="http://schemas.microsoft.com/office/drawing/2014/main" val="3007868692"/>
                    </a:ext>
                  </a:extLst>
                </a:gridCol>
              </a:tblGrid>
              <a:tr h="335558">
                <a:tc>
                  <a:txBody>
                    <a:bodyPr/>
                    <a:lstStyle/>
                    <a:p>
                      <a:pPr algn="r" fontAlgn="ctr"/>
                      <a:r>
                        <a:rPr lang="en-US" sz="1600" b="1" dirty="0">
                          <a:effectLst/>
                        </a:rPr>
                        <a:t>Postcode</a:t>
                      </a:r>
                    </a:p>
                  </a:txBody>
                  <a:tcPr marL="27009" marR="27009" marT="27009" marB="27009"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tc>
                  <a:txBody>
                    <a:bodyPr/>
                    <a:lstStyle/>
                    <a:p>
                      <a:pPr algn="r" fontAlgn="ctr"/>
                      <a:r>
                        <a:rPr lang="en-US" sz="1600" b="1" dirty="0">
                          <a:effectLst/>
                        </a:rPr>
                        <a:t>Borough</a:t>
                      </a:r>
                    </a:p>
                  </a:txBody>
                  <a:tcPr marL="27009" marR="27009" marT="27009" marB="27009"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tc>
                  <a:txBody>
                    <a:bodyPr/>
                    <a:lstStyle/>
                    <a:p>
                      <a:pPr algn="r" fontAlgn="ctr"/>
                      <a:r>
                        <a:rPr lang="en-US" sz="1600" b="1" dirty="0">
                          <a:effectLst/>
                        </a:rPr>
                        <a:t>    Neighborhood</a:t>
                      </a:r>
                    </a:p>
                  </a:txBody>
                  <a:tcPr marL="27009" marR="27009" marT="27009" marB="27009"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tc>
                  <a:txBody>
                    <a:bodyPr/>
                    <a:lstStyle/>
                    <a:p>
                      <a:endParaRPr lang="en-US" sz="1600" dirty="0"/>
                    </a:p>
                  </a:txBody>
                  <a:tcPr marL="81027" marR="81027" marT="40513" marB="40513">
                    <a:lnL w="7620" cap="flat" cmpd="sng" algn="ctr">
                      <a:solidFill>
                        <a:srgbClr val="000000"/>
                      </a:solidFill>
                      <a:prstDash val="solid"/>
                      <a:round/>
                      <a:headEnd type="none" w="med" len="med"/>
                      <a:tailEnd type="none" w="med" len="med"/>
                    </a:lnL>
                    <a:lnB w="762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74388440"/>
                  </a:ext>
                </a:extLst>
              </a:tr>
              <a:tr h="296709">
                <a:tc>
                  <a:txBody>
                    <a:bodyPr/>
                    <a:lstStyle/>
                    <a:p>
                      <a:pPr algn="l" fontAlgn="ctr"/>
                      <a:r>
                        <a:rPr lang="en-US" sz="1600" b="1">
                          <a:effectLst/>
                        </a:rPr>
                        <a:t>0</a:t>
                      </a:r>
                    </a:p>
                  </a:txBody>
                  <a:tcPr marL="27009" marR="27009" marT="27009" marB="27009"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tc>
                  <a:txBody>
                    <a:bodyPr/>
                    <a:lstStyle/>
                    <a:p>
                      <a:pPr algn="l" fontAlgn="ctr"/>
                      <a:r>
                        <a:rPr lang="en-US" sz="1600">
                          <a:effectLst/>
                        </a:rPr>
                        <a:t>M3A</a:t>
                      </a:r>
                    </a:p>
                  </a:txBody>
                  <a:tcPr marL="27009" marR="27009" marT="27009" marB="27009"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tc>
                  <a:txBody>
                    <a:bodyPr/>
                    <a:lstStyle/>
                    <a:p>
                      <a:pPr algn="l" fontAlgn="ctr"/>
                      <a:r>
                        <a:rPr lang="en-US" sz="1600">
                          <a:effectLst/>
                        </a:rPr>
                        <a:t>North York</a:t>
                      </a:r>
                    </a:p>
                  </a:txBody>
                  <a:tcPr marL="27009" marR="27009" marT="27009" marB="27009"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tc>
                  <a:txBody>
                    <a:bodyPr/>
                    <a:lstStyle/>
                    <a:p>
                      <a:pPr algn="l" fontAlgn="ctr"/>
                      <a:r>
                        <a:rPr lang="en-US" sz="1600" dirty="0" err="1">
                          <a:effectLst/>
                        </a:rPr>
                        <a:t>Parkwoods</a:t>
                      </a:r>
                      <a:endParaRPr lang="en-US" sz="1600" dirty="0">
                        <a:effectLst/>
                      </a:endParaRPr>
                    </a:p>
                  </a:txBody>
                  <a:tcPr marL="27009" marR="27009" marT="27009" marB="27009"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89456019"/>
                  </a:ext>
                </a:extLst>
              </a:tr>
              <a:tr h="296709">
                <a:tc>
                  <a:txBody>
                    <a:bodyPr/>
                    <a:lstStyle/>
                    <a:p>
                      <a:pPr algn="l" fontAlgn="ctr"/>
                      <a:r>
                        <a:rPr lang="en-US" sz="1600" b="1">
                          <a:effectLst/>
                        </a:rPr>
                        <a:t>1</a:t>
                      </a:r>
                    </a:p>
                  </a:txBody>
                  <a:tcPr marL="27009" marR="27009" marT="27009" marB="27009"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tc>
                  <a:txBody>
                    <a:bodyPr/>
                    <a:lstStyle/>
                    <a:p>
                      <a:pPr algn="l" fontAlgn="ctr"/>
                      <a:r>
                        <a:rPr lang="en-US" sz="1600">
                          <a:effectLst/>
                        </a:rPr>
                        <a:t>M4A</a:t>
                      </a:r>
                    </a:p>
                  </a:txBody>
                  <a:tcPr marL="27009" marR="27009" marT="27009" marB="27009"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tc>
                  <a:txBody>
                    <a:bodyPr/>
                    <a:lstStyle/>
                    <a:p>
                      <a:pPr algn="l" fontAlgn="ctr"/>
                      <a:r>
                        <a:rPr lang="en-US" sz="1600">
                          <a:effectLst/>
                        </a:rPr>
                        <a:t>North York</a:t>
                      </a:r>
                    </a:p>
                  </a:txBody>
                  <a:tcPr marL="27009" marR="27009" marT="27009" marB="27009"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tc>
                  <a:txBody>
                    <a:bodyPr/>
                    <a:lstStyle/>
                    <a:p>
                      <a:pPr algn="l" fontAlgn="ctr"/>
                      <a:r>
                        <a:rPr lang="en-US" sz="1600">
                          <a:effectLst/>
                        </a:rPr>
                        <a:t>Victoria Village</a:t>
                      </a:r>
                    </a:p>
                  </a:txBody>
                  <a:tcPr marL="27009" marR="27009" marT="27009" marB="27009"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27815978"/>
                  </a:ext>
                </a:extLst>
              </a:tr>
              <a:tr h="539607">
                <a:tc>
                  <a:txBody>
                    <a:bodyPr/>
                    <a:lstStyle/>
                    <a:p>
                      <a:pPr algn="l" fontAlgn="ctr"/>
                      <a:r>
                        <a:rPr lang="en-US" sz="1600" b="1">
                          <a:effectLst/>
                        </a:rPr>
                        <a:t>2</a:t>
                      </a:r>
                    </a:p>
                  </a:txBody>
                  <a:tcPr marL="27009" marR="27009" marT="27009" marB="27009"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tc>
                  <a:txBody>
                    <a:bodyPr/>
                    <a:lstStyle/>
                    <a:p>
                      <a:pPr algn="l" fontAlgn="ctr"/>
                      <a:r>
                        <a:rPr lang="en-US" sz="1600">
                          <a:effectLst/>
                        </a:rPr>
                        <a:t>M5A</a:t>
                      </a:r>
                    </a:p>
                  </a:txBody>
                  <a:tcPr marL="27009" marR="27009" marT="27009" marB="27009"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tc>
                  <a:txBody>
                    <a:bodyPr/>
                    <a:lstStyle/>
                    <a:p>
                      <a:pPr algn="l" fontAlgn="ctr"/>
                      <a:r>
                        <a:rPr lang="en-US" sz="1600">
                          <a:effectLst/>
                        </a:rPr>
                        <a:t>Downtown Toronto</a:t>
                      </a:r>
                    </a:p>
                  </a:txBody>
                  <a:tcPr marL="27009" marR="27009" marT="27009" marB="27009"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tc>
                  <a:txBody>
                    <a:bodyPr/>
                    <a:lstStyle/>
                    <a:p>
                      <a:pPr algn="l" fontAlgn="ctr"/>
                      <a:r>
                        <a:rPr lang="en-US" sz="1600" dirty="0" err="1">
                          <a:effectLst/>
                        </a:rPr>
                        <a:t>Harbourfront</a:t>
                      </a:r>
                      <a:endParaRPr lang="en-US" sz="1600" dirty="0">
                        <a:effectLst/>
                      </a:endParaRPr>
                    </a:p>
                  </a:txBody>
                  <a:tcPr marL="27009" marR="27009" marT="27009" marB="27009"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21729869"/>
                  </a:ext>
                </a:extLst>
              </a:tr>
            </a:tbl>
          </a:graphicData>
        </a:graphic>
      </p:graphicFrame>
    </p:spTree>
    <p:extLst>
      <p:ext uri="{BB962C8B-B14F-4D97-AF65-F5344CB8AC3E}">
        <p14:creationId xmlns:p14="http://schemas.microsoft.com/office/powerpoint/2010/main" val="35712983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99F0E5-AC18-4900-BBA2-5F7BDD3EF28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flipH="1">
            <a:off x="79899" y="2461334"/>
            <a:ext cx="790113" cy="1935331"/>
          </a:xfrm>
          <a:prstGeom prst="rect">
            <a:avLst/>
          </a:prstGeom>
        </p:spPr>
      </p:pic>
      <p:sp>
        <p:nvSpPr>
          <p:cNvPr id="4" name="Subtitle 2">
            <a:extLst>
              <a:ext uri="{FF2B5EF4-FFF2-40B4-BE49-F238E27FC236}">
                <a16:creationId xmlns:a16="http://schemas.microsoft.com/office/drawing/2014/main" id="{3469E3C2-BBA6-496E-98A0-64A49CA38C88}"/>
              </a:ext>
            </a:extLst>
          </p:cNvPr>
          <p:cNvSpPr txBox="1">
            <a:spLocks/>
          </p:cNvSpPr>
          <p:nvPr/>
        </p:nvSpPr>
        <p:spPr>
          <a:xfrm>
            <a:off x="1413164" y="1413163"/>
            <a:ext cx="9490363" cy="4946907"/>
          </a:xfrm>
          <a:prstGeom prst="rect">
            <a:avLst/>
          </a:prstGeom>
        </p:spPr>
        <p:txBody>
          <a:bodyPr>
            <a:normAutofit/>
          </a:bodyPr>
          <a:lst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r>
              <a:rPr lang="en-US" dirty="0"/>
              <a:t>Foursquare is a location data provider.  URL request (including longitude, latitude location data) sent via the Foursquare API  returns local venue data, which can be mined to obtain neighborhood information. </a:t>
            </a:r>
          </a:p>
          <a:p>
            <a:r>
              <a:rPr lang="en-US" dirty="0" err="1"/>
              <a:t>Foursqure</a:t>
            </a:r>
            <a:r>
              <a:rPr lang="en-US" dirty="0"/>
              <a:t> API query programmed to return a maximum of 200 venues within a 1000 meter radius (about 0.6 miles for those of us who are metric-impaired) </a:t>
            </a:r>
          </a:p>
          <a:p>
            <a:r>
              <a:rPr lang="en-US" dirty="0" err="1"/>
              <a:t>Foursquare’s</a:t>
            </a:r>
            <a:r>
              <a:rPr lang="en-US" dirty="0"/>
              <a:t> free accounts are limited as to the number of queries.  Rather than rerunning queries, query results data pickled, stored, and retrieved.</a:t>
            </a:r>
          </a:p>
          <a:p>
            <a:r>
              <a:rPr lang="en-US" dirty="0"/>
              <a:t>Foursquare query returns information on Venue, including Name, Category and Geographic Coordinates</a:t>
            </a:r>
          </a:p>
          <a:p>
            <a:pPr marL="0" indent="0">
              <a:buNone/>
            </a:pPr>
            <a:endParaRPr lang="en-US" dirty="0"/>
          </a:p>
          <a:p>
            <a:pPr marL="0" indent="0">
              <a:buNone/>
            </a:pPr>
            <a:endParaRPr lang="en-US" dirty="0"/>
          </a:p>
        </p:txBody>
      </p:sp>
      <p:sp>
        <p:nvSpPr>
          <p:cNvPr id="11" name="TextBox 10">
            <a:extLst>
              <a:ext uri="{FF2B5EF4-FFF2-40B4-BE49-F238E27FC236}">
                <a16:creationId xmlns:a16="http://schemas.microsoft.com/office/drawing/2014/main" id="{DB023364-E6E5-4648-AC60-64052B85BD85}"/>
              </a:ext>
            </a:extLst>
          </p:cNvPr>
          <p:cNvSpPr txBox="1"/>
          <p:nvPr/>
        </p:nvSpPr>
        <p:spPr>
          <a:xfrm>
            <a:off x="3338944" y="205542"/>
            <a:ext cx="5043055" cy="584775"/>
          </a:xfrm>
          <a:prstGeom prst="rect">
            <a:avLst/>
          </a:prstGeom>
          <a:noFill/>
        </p:spPr>
        <p:txBody>
          <a:bodyPr wrap="square" rtlCol="0">
            <a:spAutoFit/>
          </a:bodyPr>
          <a:lstStyle/>
          <a:p>
            <a:r>
              <a:rPr lang="en-US" sz="3200" dirty="0"/>
              <a:t>Data Source - Foursquare</a:t>
            </a:r>
          </a:p>
        </p:txBody>
      </p:sp>
    </p:spTree>
    <p:extLst>
      <p:ext uri="{BB962C8B-B14F-4D97-AF65-F5344CB8AC3E}">
        <p14:creationId xmlns:p14="http://schemas.microsoft.com/office/powerpoint/2010/main" val="29011992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5DD5000-26FA-4EA2-B958-DF931A79A415}"/>
              </a:ext>
            </a:extLst>
          </p:cNvPr>
          <p:cNvSpPr/>
          <p:nvPr/>
        </p:nvSpPr>
        <p:spPr>
          <a:xfrm>
            <a:off x="1122218" y="1119975"/>
            <a:ext cx="10141529" cy="5355312"/>
          </a:xfrm>
          <a:prstGeom prst="rect">
            <a:avLst/>
          </a:prstGeom>
        </p:spPr>
        <p:txBody>
          <a:bodyPr wrap="square">
            <a:spAutoFit/>
          </a:bodyPr>
          <a:lstStyle/>
          <a:p>
            <a:r>
              <a:rPr lang="en-US" dirty="0"/>
              <a:t>Data collection for the project was affected by bias.  </a:t>
            </a:r>
          </a:p>
          <a:p>
            <a:endParaRPr lang="en-US" dirty="0"/>
          </a:p>
          <a:p>
            <a:r>
              <a:rPr lang="en-US" dirty="0"/>
              <a:t>Although Foursquare contains venue categories for strip clubs and marijuana dispensaries,  Foursquare data did not accurately report their presence.  Both strip club and marijuana dispensary data was collected from Google Maps.</a:t>
            </a:r>
          </a:p>
          <a:p>
            <a:endParaRPr lang="en-US" dirty="0"/>
          </a:p>
          <a:p>
            <a:r>
              <a:rPr lang="en-US" dirty="0"/>
              <a:t>I believe the lack of Foursquare data for these venues was due to bias – selection bias and self-report bias.</a:t>
            </a:r>
          </a:p>
          <a:p>
            <a:endParaRPr lang="en-US" dirty="0"/>
          </a:p>
          <a:p>
            <a:r>
              <a:rPr lang="en-US" dirty="0"/>
              <a:t>Individuals who visit strip clubs or marijuana venues might not want to advertise these activities.  Since Foursquare requires self-report, it is likely that visits to these facilities would be under-reported in Foursquare.  Thus, self-report bias.</a:t>
            </a:r>
          </a:p>
          <a:p>
            <a:endParaRPr lang="en-US" dirty="0"/>
          </a:p>
          <a:p>
            <a:r>
              <a:rPr lang="en-US" dirty="0"/>
              <a:t>A subset of society uses Foursquare regularly.  The subset of society who visit strip clubs may not be heavy Foursquare users.   Thus, selection bias.</a:t>
            </a:r>
          </a:p>
          <a:p>
            <a:endParaRPr lang="en-US" dirty="0"/>
          </a:p>
          <a:p>
            <a:endParaRPr lang="en-US" dirty="0"/>
          </a:p>
          <a:p>
            <a:endParaRPr lang="en-US" dirty="0"/>
          </a:p>
          <a:p>
            <a:r>
              <a:rPr lang="en-US" dirty="0"/>
              <a:t>To counteract these biases, data for strip clubs and marijuana venues collected from </a:t>
            </a:r>
            <a:r>
              <a:rPr lang="en-US" dirty="0" err="1"/>
              <a:t>GoogleMaps</a:t>
            </a:r>
            <a:r>
              <a:rPr lang="en-US" dirty="0"/>
              <a:t>.</a:t>
            </a:r>
          </a:p>
        </p:txBody>
      </p:sp>
      <p:sp>
        <p:nvSpPr>
          <p:cNvPr id="6" name="TextBox 5">
            <a:extLst>
              <a:ext uri="{FF2B5EF4-FFF2-40B4-BE49-F238E27FC236}">
                <a16:creationId xmlns:a16="http://schemas.microsoft.com/office/drawing/2014/main" id="{DE6CC6DA-1F96-4EC6-97C4-4A5E25F73300}"/>
              </a:ext>
            </a:extLst>
          </p:cNvPr>
          <p:cNvSpPr txBox="1"/>
          <p:nvPr/>
        </p:nvSpPr>
        <p:spPr>
          <a:xfrm>
            <a:off x="5029200" y="382713"/>
            <a:ext cx="1773382" cy="646331"/>
          </a:xfrm>
          <a:prstGeom prst="rect">
            <a:avLst/>
          </a:prstGeom>
          <a:noFill/>
        </p:spPr>
        <p:txBody>
          <a:bodyPr wrap="square" rtlCol="0">
            <a:spAutoFit/>
          </a:bodyPr>
          <a:lstStyle/>
          <a:p>
            <a:r>
              <a:rPr lang="en-US" sz="3600" dirty="0"/>
              <a:t>Biases</a:t>
            </a:r>
          </a:p>
        </p:txBody>
      </p:sp>
      <p:pic>
        <p:nvPicPr>
          <p:cNvPr id="4" name="Picture 3">
            <a:extLst>
              <a:ext uri="{FF2B5EF4-FFF2-40B4-BE49-F238E27FC236}">
                <a16:creationId xmlns:a16="http://schemas.microsoft.com/office/drawing/2014/main" id="{4EA6A2E9-79B9-437E-8DB3-0576FC9A6933}"/>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flipH="1">
            <a:off x="79899" y="2461334"/>
            <a:ext cx="790113" cy="1935331"/>
          </a:xfrm>
          <a:prstGeom prst="rect">
            <a:avLst/>
          </a:prstGeom>
        </p:spPr>
      </p:pic>
    </p:spTree>
    <p:extLst>
      <p:ext uri="{BB962C8B-B14F-4D97-AF65-F5344CB8AC3E}">
        <p14:creationId xmlns:p14="http://schemas.microsoft.com/office/powerpoint/2010/main" val="32467711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99F0E5-AC18-4900-BBA2-5F7BDD3EF28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flipH="1">
            <a:off x="79899" y="2452003"/>
            <a:ext cx="790113" cy="1935331"/>
          </a:xfrm>
          <a:prstGeom prst="rect">
            <a:avLst/>
          </a:prstGeom>
        </p:spPr>
      </p:pic>
      <p:sp>
        <p:nvSpPr>
          <p:cNvPr id="4" name="Subtitle 2">
            <a:extLst>
              <a:ext uri="{FF2B5EF4-FFF2-40B4-BE49-F238E27FC236}">
                <a16:creationId xmlns:a16="http://schemas.microsoft.com/office/drawing/2014/main" id="{3469E3C2-BBA6-496E-98A0-64A49CA38C88}"/>
              </a:ext>
            </a:extLst>
          </p:cNvPr>
          <p:cNvSpPr txBox="1">
            <a:spLocks/>
          </p:cNvSpPr>
          <p:nvPr/>
        </p:nvSpPr>
        <p:spPr>
          <a:xfrm>
            <a:off x="1648691" y="1717963"/>
            <a:ext cx="9490364" cy="4642107"/>
          </a:xfrm>
          <a:prstGeom prst="rect">
            <a:avLst/>
          </a:prstGeom>
        </p:spPr>
        <p:txBody>
          <a:bodyPr>
            <a:normAutofit/>
          </a:bodyPr>
          <a:lst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r>
              <a:rPr lang="en-US" dirty="0"/>
              <a:t>Census data scraped from Beautiful Soup</a:t>
            </a:r>
          </a:p>
          <a:p>
            <a:r>
              <a:rPr lang="en-US" dirty="0"/>
              <a:t>Pandas </a:t>
            </a:r>
            <a:r>
              <a:rPr lang="en-US" dirty="0" err="1"/>
              <a:t>dataframes</a:t>
            </a:r>
            <a:r>
              <a:rPr lang="en-US" dirty="0"/>
              <a:t> receive census, Foursquare, Wikipedia, </a:t>
            </a:r>
            <a:r>
              <a:rPr lang="en-US" dirty="0" err="1"/>
              <a:t>GoogleMaps</a:t>
            </a:r>
            <a:r>
              <a:rPr lang="en-US" dirty="0"/>
              <a:t> data; pandas routines drop cells with missing data and reformat data</a:t>
            </a:r>
          </a:p>
          <a:p>
            <a:r>
              <a:rPr lang="en-US" dirty="0"/>
              <a:t>After Foursquare Data returned for nearby venues, venues </a:t>
            </a:r>
            <a:r>
              <a:rPr lang="en-US" dirty="0" err="1"/>
              <a:t>enumated</a:t>
            </a:r>
            <a:r>
              <a:rPr lang="en-US" dirty="0"/>
              <a:t> and one-hot encoded </a:t>
            </a:r>
          </a:p>
          <a:p>
            <a:r>
              <a:rPr lang="en-US" dirty="0" err="1"/>
              <a:t>Numpy</a:t>
            </a:r>
            <a:r>
              <a:rPr lang="en-US" dirty="0"/>
              <a:t> used to calculate density,  relative spending power</a:t>
            </a:r>
          </a:p>
          <a:p>
            <a:r>
              <a:rPr lang="en-US" dirty="0"/>
              <a:t>SciPy used for </a:t>
            </a:r>
            <a:r>
              <a:rPr lang="en-US" dirty="0" err="1"/>
              <a:t>Kmeans</a:t>
            </a:r>
            <a:r>
              <a:rPr lang="en-US" dirty="0"/>
              <a:t> clustering</a:t>
            </a:r>
          </a:p>
          <a:p>
            <a:pPr marL="0" indent="0">
              <a:buNone/>
            </a:pPr>
            <a:endParaRPr lang="en-US" dirty="0"/>
          </a:p>
          <a:p>
            <a:pPr marL="0" indent="0">
              <a:buNone/>
            </a:pPr>
            <a:endParaRPr lang="en-US" dirty="0"/>
          </a:p>
        </p:txBody>
      </p:sp>
      <p:sp>
        <p:nvSpPr>
          <p:cNvPr id="11" name="TextBox 10">
            <a:extLst>
              <a:ext uri="{FF2B5EF4-FFF2-40B4-BE49-F238E27FC236}">
                <a16:creationId xmlns:a16="http://schemas.microsoft.com/office/drawing/2014/main" id="{DB023364-E6E5-4648-AC60-64052B85BD85}"/>
              </a:ext>
            </a:extLst>
          </p:cNvPr>
          <p:cNvSpPr txBox="1"/>
          <p:nvPr/>
        </p:nvSpPr>
        <p:spPr>
          <a:xfrm>
            <a:off x="3110345" y="497930"/>
            <a:ext cx="5971309" cy="584775"/>
          </a:xfrm>
          <a:prstGeom prst="rect">
            <a:avLst/>
          </a:prstGeom>
          <a:noFill/>
        </p:spPr>
        <p:txBody>
          <a:bodyPr wrap="square" rtlCol="0">
            <a:spAutoFit/>
          </a:bodyPr>
          <a:lstStyle/>
          <a:p>
            <a:r>
              <a:rPr lang="en-US" sz="3200" dirty="0"/>
              <a:t>Data Cleaning, Prep, Munging</a:t>
            </a:r>
          </a:p>
        </p:txBody>
      </p:sp>
    </p:spTree>
    <p:extLst>
      <p:ext uri="{BB962C8B-B14F-4D97-AF65-F5344CB8AC3E}">
        <p14:creationId xmlns:p14="http://schemas.microsoft.com/office/powerpoint/2010/main" val="37500532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D99F0E5-AC18-4900-BBA2-5F7BDD3EF28B}"/>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flipH="1">
            <a:off x="79899" y="2461334"/>
            <a:ext cx="790113" cy="1935331"/>
          </a:xfrm>
          <a:prstGeom prst="rect">
            <a:avLst/>
          </a:prstGeom>
        </p:spPr>
      </p:pic>
      <p:sp>
        <p:nvSpPr>
          <p:cNvPr id="4" name="Subtitle 2">
            <a:extLst>
              <a:ext uri="{FF2B5EF4-FFF2-40B4-BE49-F238E27FC236}">
                <a16:creationId xmlns:a16="http://schemas.microsoft.com/office/drawing/2014/main" id="{3469E3C2-BBA6-496E-98A0-64A49CA38C88}"/>
              </a:ext>
            </a:extLst>
          </p:cNvPr>
          <p:cNvSpPr txBox="1">
            <a:spLocks/>
          </p:cNvSpPr>
          <p:nvPr/>
        </p:nvSpPr>
        <p:spPr>
          <a:xfrm>
            <a:off x="1648690" y="3971390"/>
            <a:ext cx="9361431" cy="2388680"/>
          </a:xfrm>
          <a:prstGeom prst="rect">
            <a:avLst/>
          </a:prstGeom>
        </p:spPr>
        <p:txBody>
          <a:bodyPr>
            <a:normAutofit/>
          </a:bodyPr>
          <a:lstStyle>
            <a:lvl1pPr marL="344488" indent="-344488" algn="l" defTabSz="914400" rtl="0" eaLnBrk="1" latinLnBrk="0" hangingPunct="1">
              <a:lnSpc>
                <a:spcPct val="120000"/>
              </a:lnSpc>
              <a:spcBef>
                <a:spcPts val="1000"/>
              </a:spcBef>
              <a:spcAft>
                <a:spcPts val="600"/>
              </a:spcAft>
              <a:buClr>
                <a:schemeClr val="accent6"/>
              </a:buClr>
              <a:buSzPct val="90000"/>
              <a:buFont typeface="Wingdings" panose="05000000000000000000" pitchFamily="2" charset="2"/>
              <a:buChar char="§"/>
              <a:defRPr sz="2000" kern="1200">
                <a:solidFill>
                  <a:schemeClr val="tx1"/>
                </a:solidFill>
                <a:effectLst/>
                <a:latin typeface="+mn-lt"/>
                <a:ea typeface="+mn-ea"/>
                <a:cs typeface="+mn-cs"/>
              </a:defRPr>
            </a:lvl1pPr>
            <a:lvl2pPr marL="7953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800" kern="1200">
                <a:solidFill>
                  <a:schemeClr val="tx1"/>
                </a:solidFill>
                <a:effectLst/>
                <a:latin typeface="+mn-lt"/>
                <a:ea typeface="+mn-ea"/>
                <a:cs typeface="+mn-cs"/>
              </a:defRPr>
            </a:lvl2pPr>
            <a:lvl3pPr marL="12588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600" kern="1200">
                <a:solidFill>
                  <a:schemeClr val="tx1"/>
                </a:solidFill>
                <a:effectLst/>
                <a:latin typeface="+mn-lt"/>
                <a:ea typeface="+mn-ea"/>
                <a:cs typeface="+mn-cs"/>
              </a:defRPr>
            </a:lvl3pPr>
            <a:lvl4pPr marL="1709738" indent="-33813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400" kern="1200">
                <a:solidFill>
                  <a:schemeClr val="tx1"/>
                </a:solidFill>
                <a:effectLst/>
                <a:latin typeface="+mn-lt"/>
                <a:ea typeface="+mn-ea"/>
                <a:cs typeface="+mn-cs"/>
              </a:defRPr>
            </a:lvl4pPr>
            <a:lvl5pPr marL="2173288" indent="-34448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a:solidFill>
                  <a:schemeClr val="tx1"/>
                </a:solidFill>
                <a:effectLst/>
                <a:latin typeface="+mn-lt"/>
                <a:ea typeface="+mn-ea"/>
                <a:cs typeface="+mn-cs"/>
              </a:defRPr>
            </a:lvl5pPr>
            <a:lvl6pPr marL="2642616"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6pPr>
            <a:lvl7pPr marL="3108960"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7pPr>
            <a:lvl8pPr marL="3575304"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8pPr>
            <a:lvl9pPr marL="4041648" indent="-338328" algn="l" defTabSz="914400" rtl="0" eaLnBrk="1" latinLnBrk="0" hangingPunct="1">
              <a:lnSpc>
                <a:spcPct val="120000"/>
              </a:lnSpc>
              <a:spcBef>
                <a:spcPts val="500"/>
              </a:spcBef>
              <a:spcAft>
                <a:spcPts val="600"/>
              </a:spcAft>
              <a:buClr>
                <a:schemeClr val="accent6"/>
              </a:buClr>
              <a:buSzPct val="90000"/>
              <a:buFont typeface="Wingdings" panose="05000000000000000000" pitchFamily="2" charset="2"/>
              <a:buChar char="§"/>
              <a:defRPr sz="1200" kern="1200" baseline="0">
                <a:solidFill>
                  <a:schemeClr val="tx1"/>
                </a:solidFill>
                <a:effectLst/>
                <a:latin typeface="+mn-lt"/>
                <a:ea typeface="+mn-ea"/>
                <a:cs typeface="+mn-cs"/>
              </a:defRPr>
            </a:lvl9pPr>
          </a:lstStyle>
          <a:p>
            <a:r>
              <a:rPr lang="en-US" dirty="0"/>
              <a:t>Unsupervised machine learning algorithm K-means segregates data into a predefined number of clusters based on similarities in the datasets.</a:t>
            </a:r>
          </a:p>
          <a:p>
            <a:r>
              <a:rPr lang="en-US" dirty="0"/>
              <a:t>Optimal number of clusters chosen via elbow analysis.  Optimal cluster size is chosen by inspecting the elbow plot and determining that adding another cluster would not offer significant improvement.</a:t>
            </a:r>
          </a:p>
          <a:p>
            <a:pPr marL="0" indent="0">
              <a:buNone/>
            </a:pPr>
            <a:endParaRPr lang="en-US" dirty="0"/>
          </a:p>
          <a:p>
            <a:pPr marL="0" indent="0">
              <a:buNone/>
            </a:pPr>
            <a:endParaRPr lang="en-US" dirty="0"/>
          </a:p>
          <a:p>
            <a:pPr marL="0" indent="0">
              <a:buNone/>
            </a:pPr>
            <a:endParaRPr lang="en-US" dirty="0"/>
          </a:p>
        </p:txBody>
      </p:sp>
      <p:sp>
        <p:nvSpPr>
          <p:cNvPr id="11" name="TextBox 10">
            <a:extLst>
              <a:ext uri="{FF2B5EF4-FFF2-40B4-BE49-F238E27FC236}">
                <a16:creationId xmlns:a16="http://schemas.microsoft.com/office/drawing/2014/main" id="{DB023364-E6E5-4648-AC60-64052B85BD85}"/>
              </a:ext>
            </a:extLst>
          </p:cNvPr>
          <p:cNvSpPr txBox="1"/>
          <p:nvPr/>
        </p:nvSpPr>
        <p:spPr>
          <a:xfrm>
            <a:off x="4696691" y="635033"/>
            <a:ext cx="4447308" cy="584775"/>
          </a:xfrm>
          <a:prstGeom prst="rect">
            <a:avLst/>
          </a:prstGeom>
          <a:noFill/>
        </p:spPr>
        <p:txBody>
          <a:bodyPr wrap="square" rtlCol="0">
            <a:spAutoFit/>
          </a:bodyPr>
          <a:lstStyle/>
          <a:p>
            <a:r>
              <a:rPr lang="en-US" sz="3200" dirty="0"/>
              <a:t>Clustering – K-means</a:t>
            </a:r>
          </a:p>
        </p:txBody>
      </p:sp>
      <p:pic>
        <p:nvPicPr>
          <p:cNvPr id="11266" name="Picture 2" descr="Image result for K Means clustering">
            <a:extLst>
              <a:ext uri="{FF2B5EF4-FFF2-40B4-BE49-F238E27FC236}">
                <a16:creationId xmlns:a16="http://schemas.microsoft.com/office/drawing/2014/main" id="{67F2591D-6B7F-429F-8B2D-1230C3F2E52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658448" y="1266994"/>
            <a:ext cx="5645020" cy="23886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250228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adison">
  <a:themeElements>
    <a:clrScheme name="Madison">
      <a:dk1>
        <a:sysClr val="windowText" lastClr="000000"/>
      </a:dk1>
      <a:lt1>
        <a:sysClr val="window" lastClr="FFFFFF"/>
      </a:lt1>
      <a:dk2>
        <a:srgbClr val="1F2D29"/>
      </a:dk2>
      <a:lt2>
        <a:srgbClr val="C5FAEB"/>
      </a:lt2>
      <a:accent1>
        <a:srgbClr val="A1D68B"/>
      </a:accent1>
      <a:accent2>
        <a:srgbClr val="5EC795"/>
      </a:accent2>
      <a:accent3>
        <a:srgbClr val="4DADCF"/>
      </a:accent3>
      <a:accent4>
        <a:srgbClr val="CDB756"/>
      </a:accent4>
      <a:accent5>
        <a:srgbClr val="E29C36"/>
      </a:accent5>
      <a:accent6>
        <a:srgbClr val="8EC0C1"/>
      </a:accent6>
      <a:hlink>
        <a:srgbClr val="6D9D9B"/>
      </a:hlink>
      <a:folHlink>
        <a:srgbClr val="6D8583"/>
      </a:folHlink>
    </a:clrScheme>
    <a:fontScheme name="Madison">
      <a:majorFont>
        <a:latin typeface="Arial" panose="020B0604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panose="020B06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Madison">
      <a:fillStyleLst>
        <a:solidFill>
          <a:schemeClr val="phClr"/>
        </a:solidFill>
        <a:gradFill rotWithShape="1">
          <a:gsLst>
            <a:gs pos="0">
              <a:schemeClr val="phClr">
                <a:tint val="48000"/>
                <a:alpha val="88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4000"/>
                <a:satMod val="130000"/>
                <a:lumMod val="92000"/>
              </a:schemeClr>
            </a:gs>
            <a:gs pos="100000">
              <a:schemeClr val="phClr">
                <a:shade val="76000"/>
                <a:satMod val="130000"/>
                <a:lumMod val="88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solidFill>
          <a:schemeClr val="phClr"/>
        </a:solidFill>
        <a:blipFill rotWithShape="1">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Madison" id="{025CB5FB-2DD3-45EE-B6F0-CC461540EB19}" vid="{6AC10936-2DFC-4054-9ADF-B5E2C5F86190}"/>
    </a:ext>
  </a:extLst>
</a:theme>
</file>

<file path=docProps/app.xml><?xml version="1.0" encoding="utf-8"?>
<Properties xmlns="http://schemas.openxmlformats.org/officeDocument/2006/extended-properties" xmlns:vt="http://schemas.openxmlformats.org/officeDocument/2006/docPropsVTypes">
  <Template>TM16401375[[fn=Madison]]</Template>
  <TotalTime>7266</TotalTime>
  <Words>1569</Words>
  <Application>Microsoft Office PowerPoint</Application>
  <PresentationFormat>Widescreen</PresentationFormat>
  <Paragraphs>125</Paragraphs>
  <Slides>23</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Courier New</vt:lpstr>
      <vt:lpstr>MS Shell Dlg 2</vt:lpstr>
      <vt:lpstr>Wingdings</vt:lpstr>
      <vt:lpstr>Wingdings 3</vt:lpstr>
      <vt:lpstr>Madison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Opportunities for Improvement</vt:lpstr>
      <vt:lpstr>THANK YOU for your time!</vt:lpstr>
      <vt:lpstr>Caveats and Disclaimers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Optimal Location for Marijuana Dispensary</dc:title>
  <dc:creator>Linda Crampton</dc:creator>
  <cp:lastModifiedBy>Linda Crampton</cp:lastModifiedBy>
  <cp:revision>136</cp:revision>
  <dcterms:created xsi:type="dcterms:W3CDTF">2019-02-27T05:05:37Z</dcterms:created>
  <dcterms:modified xsi:type="dcterms:W3CDTF">2019-03-12T05:55:27Z</dcterms:modified>
</cp:coreProperties>
</file>

<file path=docProps/thumbnail.jpeg>
</file>